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1"/>
  </p:notesMasterIdLst>
  <p:sldIdLst>
    <p:sldId id="257" r:id="rId2"/>
    <p:sldId id="431" r:id="rId3"/>
    <p:sldId id="461" r:id="rId4"/>
    <p:sldId id="458" r:id="rId5"/>
    <p:sldId id="459" r:id="rId6"/>
    <p:sldId id="473" r:id="rId7"/>
    <p:sldId id="460" r:id="rId8"/>
    <p:sldId id="468" r:id="rId9"/>
    <p:sldId id="474" r:id="rId10"/>
    <p:sldId id="466" r:id="rId11"/>
    <p:sldId id="439" r:id="rId12"/>
    <p:sldId id="432" r:id="rId13"/>
    <p:sldId id="471" r:id="rId14"/>
    <p:sldId id="475" r:id="rId15"/>
    <p:sldId id="476" r:id="rId16"/>
    <p:sldId id="477" r:id="rId17"/>
    <p:sldId id="478" r:id="rId18"/>
    <p:sldId id="479" r:id="rId19"/>
    <p:sldId id="427" r:id="rId20"/>
  </p:sldIdLst>
  <p:sldSz cx="9144000" cy="6858000" type="screen4x3"/>
  <p:notesSz cx="7010400" cy="92964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AA01"/>
    <a:srgbClr val="FFFF66"/>
    <a:srgbClr val="82B329"/>
    <a:srgbClr val="CCCCFF"/>
    <a:srgbClr val="FFFF99"/>
    <a:srgbClr val="FFFFCC"/>
    <a:srgbClr val="3639C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672" autoAdjust="0"/>
  </p:normalViewPr>
  <p:slideViewPr>
    <p:cSldViewPr>
      <p:cViewPr varScale="1">
        <p:scale>
          <a:sx n="81" d="100"/>
          <a:sy n="81" d="100"/>
        </p:scale>
        <p:origin x="14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r>
              <a:rPr lang="el-GR"/>
              <a:t>Επισκεψιμότητα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Μοναδικοί επισκέπτες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Φύλλο1!$A$2:$A$5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40860</c:v>
                </c:pt>
                <c:pt idx="1">
                  <c:v>44721</c:v>
                </c:pt>
                <c:pt idx="2">
                  <c:v>47878</c:v>
                </c:pt>
                <c:pt idx="3">
                  <c:v>39898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7-48C6-96A7-7493F9E54BC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Αριθμός επισκέψεων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Φύλλο1!$A$2:$A$5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72643</c:v>
                </c:pt>
                <c:pt idx="1">
                  <c:v>84466</c:v>
                </c:pt>
                <c:pt idx="2">
                  <c:v>89058</c:v>
                </c:pt>
                <c:pt idx="3">
                  <c:v>74215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17-48C6-96A7-7493F9E54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07871"/>
        <c:axId val="81710367"/>
      </c:barChart>
      <c:catAx>
        <c:axId val="8170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l-GR"/>
          </a:p>
        </c:txPr>
        <c:crossAx val="81710367"/>
        <c:crosses val="autoZero"/>
        <c:auto val="1"/>
        <c:lblAlgn val="ctr"/>
        <c:lblOffset val="100"/>
        <c:noMultiLvlLbl val="0"/>
      </c:catAx>
      <c:valAx>
        <c:axId val="817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l-GR"/>
          </a:p>
        </c:txPr>
        <c:crossAx val="8170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r>
              <a:rPr lang="el-GR"/>
              <a:t>Απόδοση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Σελίδες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Φύλλο1!$A$2:$A$5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1030885</c:v>
                </c:pt>
                <c:pt idx="1">
                  <c:v>1271695</c:v>
                </c:pt>
                <c:pt idx="2">
                  <c:v>1255988</c:v>
                </c:pt>
                <c:pt idx="3">
                  <c:v>1046656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E-45B6-BB0E-3745A3442B5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Επιτυχίες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Φύλλο1!$A$2:$A$5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2646995</c:v>
                </c:pt>
                <c:pt idx="1">
                  <c:v>3229872</c:v>
                </c:pt>
                <c:pt idx="2">
                  <c:v>3524770</c:v>
                </c:pt>
                <c:pt idx="3">
                  <c:v>2937308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1E-45B6-BB0E-3745A3442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07871"/>
        <c:axId val="81710367"/>
      </c:barChart>
      <c:catAx>
        <c:axId val="8170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l-GR"/>
          </a:p>
        </c:txPr>
        <c:crossAx val="81710367"/>
        <c:crosses val="autoZero"/>
        <c:auto val="1"/>
        <c:lblAlgn val="ctr"/>
        <c:lblOffset val="100"/>
        <c:noMultiLvlLbl val="0"/>
      </c:catAx>
      <c:valAx>
        <c:axId val="817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l-GR"/>
          </a:p>
        </c:txPr>
        <c:crossAx val="8170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Αναρτήσεις σχετικά με τις Εντάξεις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Φύλλο1!$A$2:$A$5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197</c:v>
                </c:pt>
                <c:pt idx="1">
                  <c:v>150</c:v>
                </c:pt>
                <c:pt idx="2">
                  <c:v>260</c:v>
                </c:pt>
                <c:pt idx="3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9-4D05-9577-9FB551A20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07871"/>
        <c:axId val="81710367"/>
      </c:barChart>
      <c:catAx>
        <c:axId val="8170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l-GR"/>
          </a:p>
        </c:txPr>
        <c:crossAx val="81710367"/>
        <c:crosses val="autoZero"/>
        <c:auto val="1"/>
        <c:lblAlgn val="ctr"/>
        <c:lblOffset val="100"/>
        <c:noMultiLvlLbl val="0"/>
      </c:catAx>
      <c:valAx>
        <c:axId val="817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l-GR"/>
          </a:p>
        </c:txPr>
        <c:crossAx val="8170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Αναρτήσεις σχετικά με τις Πρόσκλησεις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Φύλλο1!$A$2:$A$5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24</c:v>
                </c:pt>
                <c:pt idx="1">
                  <c:v>27</c:v>
                </c:pt>
                <c:pt idx="2">
                  <c:v>30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0-46BF-9C2A-B16B6AFFB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07871"/>
        <c:axId val="81710367"/>
      </c:barChart>
      <c:catAx>
        <c:axId val="8170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l-GR"/>
          </a:p>
        </c:txPr>
        <c:crossAx val="81710367"/>
        <c:crosses val="autoZero"/>
        <c:auto val="1"/>
        <c:lblAlgn val="ctr"/>
        <c:lblOffset val="100"/>
        <c:noMultiLvlLbl val="0"/>
      </c:catAx>
      <c:valAx>
        <c:axId val="817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l-GR"/>
          </a:p>
        </c:txPr>
        <c:crossAx val="8170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Έρευνες</a:t>
            </a:r>
            <a:r>
              <a:rPr lang="el-GR" baseline="0" dirty="0"/>
              <a:t> κοινού</a:t>
            </a:r>
            <a:endParaRPr lang="el-G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Ερωτηματολόγια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Φύλλο1!$A$2:$A$4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320</c:v>
                </c:pt>
                <c:pt idx="1">
                  <c:v>729</c:v>
                </c:pt>
                <c:pt idx="2">
                  <c:v>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D-4F20-986B-AD876EF87A9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Φύλλο1!$A$2:$A$4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1D-4F20-986B-AD876EF87A98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Σειρά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Φύλλο1!$A$2:$A$4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D-4F20-986B-AD876EF87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7560271"/>
        <c:axId val="1737563183"/>
      </c:barChart>
      <c:catAx>
        <c:axId val="1737560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37563183"/>
        <c:crosses val="autoZero"/>
        <c:auto val="1"/>
        <c:lblAlgn val="ctr"/>
        <c:lblOffset val="100"/>
        <c:noMultiLvlLbl val="0"/>
      </c:catAx>
      <c:valAx>
        <c:axId val="173756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3756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endParaRPr lang="el-GR" sz="2800" b="1" u="none" cap="none" spc="0" dirty="0">
            <a:ln w="0"/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Segoe UI Semilight" panose="020B0402040204020203" pitchFamily="34" charset="0"/>
            <a:ea typeface="Calibri" panose="020F0502020204030204" pitchFamily="34" charset="0"/>
            <a:cs typeface="Segoe UI Semilight" panose="020B0402040204020203" pitchFamily="34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  <a:t>Ιστοσελίδα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endParaRPr lang="en-US" sz="1400" b="1" i="0" u="none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Καθημερινή ενημέρωση με τις απαραίτητες δράσεις επικοινωνίας βάσει του Κανονισμού 1303/2013 (ηλεκτρονική δημοσίευση του καταλόγου των πράξεων, κατάλογος προσκλήσεων </a:t>
          </a:r>
          <a:r>
            <a:rPr lang="el-GR" sz="1400" b="0" i="0" u="none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κ.λ.π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.), </a:t>
          </a: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396A547D-9E26-4FEB-9CF9-67C9941073A4}">
      <dgm:prSet phldrT="[Κείμενο]" custT="1"/>
      <dgm:spPr/>
      <dgm:t>
        <a:bodyPr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Ενημερώνεται άμεσα για θέματα επικαιρότητας (εγκαίνια , εκδηλώσεις </a:t>
          </a:r>
          <a:r>
            <a:rPr lang="el-GR" sz="1400" b="0" i="0" u="none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κ.λ.π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.).</a:t>
          </a:r>
          <a:endParaRPr lang="el-GR" sz="1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7A3FEA3-14D5-4763-9E2D-07DA8A781C05}" type="parTrans" cxnId="{76290211-6457-42BC-ABFA-D36B6238F06A}">
      <dgm:prSet/>
      <dgm:spPr/>
      <dgm:t>
        <a:bodyPr/>
        <a:lstStyle/>
        <a:p>
          <a:endParaRPr lang="el-GR"/>
        </a:p>
      </dgm:t>
    </dgm:pt>
    <dgm:pt modelId="{37130E1D-C7EC-492A-914D-290B8156EC67}" type="sibTrans" cxnId="{76290211-6457-42BC-ABFA-D36B6238F06A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3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3" custScaleY="52999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2"/>
      <dgm:spPr/>
    </dgm:pt>
    <dgm:pt modelId="{8ACD160D-961D-4D1E-8BDF-696BDB7746C5}" type="pres">
      <dgm:prSet presAssocID="{0CCB109C-225F-48F4-B471-96FB5717E325}" presName="vertSpace2b" presStyleCnt="0"/>
      <dgm:spPr/>
    </dgm:pt>
    <dgm:pt modelId="{A7200DD6-2E36-4377-B135-FBAFA26BD04E}" type="pres">
      <dgm:prSet presAssocID="{396A547D-9E26-4FEB-9CF9-67C9941073A4}" presName="horz2" presStyleCnt="0"/>
      <dgm:spPr/>
    </dgm:pt>
    <dgm:pt modelId="{C152B104-EF16-47A7-9795-8B968BF142CB}" type="pres">
      <dgm:prSet presAssocID="{396A547D-9E26-4FEB-9CF9-67C9941073A4}" presName="horzSpace2" presStyleCnt="0"/>
      <dgm:spPr/>
    </dgm:pt>
    <dgm:pt modelId="{2AD504B0-5853-41B6-96FD-3BC5E92CB725}" type="pres">
      <dgm:prSet presAssocID="{396A547D-9E26-4FEB-9CF9-67C9941073A4}" presName="tx2" presStyleLbl="revTx" presStyleIdx="2" presStyleCnt="3" custScaleY="12692" custLinFactNeighborX="263" custLinFactNeighborY="-3835"/>
      <dgm:spPr/>
    </dgm:pt>
    <dgm:pt modelId="{47EF8FD3-8F86-4513-9302-DF6A0CA6CC49}" type="pres">
      <dgm:prSet presAssocID="{396A547D-9E26-4FEB-9CF9-67C9941073A4}" presName="vert2" presStyleCnt="0"/>
      <dgm:spPr/>
    </dgm:pt>
    <dgm:pt modelId="{D4486A7E-2A63-42D8-965E-FC48E088B914}" type="pres">
      <dgm:prSet presAssocID="{396A547D-9E26-4FEB-9CF9-67C9941073A4}" presName="thinLine2b" presStyleLbl="callout" presStyleIdx="1" presStyleCnt="2" custLinFactNeighborY="-48577"/>
      <dgm:spPr/>
    </dgm:pt>
    <dgm:pt modelId="{101D3E0F-5FE2-48DC-8965-856788DECB3E}" type="pres">
      <dgm:prSet presAssocID="{396A547D-9E26-4FEB-9CF9-67C9941073A4}" presName="vertSpace2b" presStyleCnt="0"/>
      <dgm:spPr/>
    </dgm:pt>
  </dgm:ptLst>
  <dgm:cxnLst>
    <dgm:cxn modelId="{76290211-6457-42BC-ABFA-D36B6238F06A}" srcId="{395343AC-3726-43E0-B549-1860C1511BF7}" destId="{396A547D-9E26-4FEB-9CF9-67C9941073A4}" srcOrd="1" destOrd="0" parTransId="{E7A3FEA3-14D5-4763-9E2D-07DA8A781C05}" sibTransId="{37130E1D-C7EC-492A-914D-290B8156EC67}"/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0552924F-0C9E-4522-AA39-DB320D1EC446}" type="presOf" srcId="{396A547D-9E26-4FEB-9CF9-67C9941073A4}" destId="{2AD504B0-5853-41B6-96FD-3BC5E92CB725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  <dgm:cxn modelId="{F07F1311-453D-4700-ACC6-9192F81589C7}" type="presParOf" srcId="{A5F7D166-65B4-47A2-884C-5C4C9E74493F}" destId="{A7200DD6-2E36-4377-B135-FBAFA26BD04E}" srcOrd="4" destOrd="0" presId="urn:microsoft.com/office/officeart/2008/layout/LinedList"/>
    <dgm:cxn modelId="{BC19FCEE-3F1B-4FA8-9069-A8D39E4F2EFE}" type="presParOf" srcId="{A7200DD6-2E36-4377-B135-FBAFA26BD04E}" destId="{C152B104-EF16-47A7-9795-8B968BF142CB}" srcOrd="0" destOrd="0" presId="urn:microsoft.com/office/officeart/2008/layout/LinedList"/>
    <dgm:cxn modelId="{4B0AFAF5-E9C0-4888-8D16-C5396A5CA7A8}" type="presParOf" srcId="{A7200DD6-2E36-4377-B135-FBAFA26BD04E}" destId="{2AD504B0-5853-41B6-96FD-3BC5E92CB725}" srcOrd="1" destOrd="0" presId="urn:microsoft.com/office/officeart/2008/layout/LinedList"/>
    <dgm:cxn modelId="{A4BB17F7-01BA-4980-BC68-5B0327CCE915}" type="presParOf" srcId="{A7200DD6-2E36-4377-B135-FBAFA26BD04E}" destId="{47EF8FD3-8F86-4513-9302-DF6A0CA6CC49}" srcOrd="2" destOrd="0" presId="urn:microsoft.com/office/officeart/2008/layout/LinedList"/>
    <dgm:cxn modelId="{FF4FE19A-55C7-4DCC-B44D-7A037007CFCD}" type="presParOf" srcId="{A5F7D166-65B4-47A2-884C-5C4C9E74493F}" destId="{D4486A7E-2A63-42D8-965E-FC48E088B914}" srcOrd="5" destOrd="0" presId="urn:microsoft.com/office/officeart/2008/layout/LinedList"/>
    <dgm:cxn modelId="{BD2AEC5D-38D6-496C-9FB7-A4A0522A0A7E}" type="presParOf" srcId="{A5F7D166-65B4-47A2-884C-5C4C9E74493F}" destId="{101D3E0F-5FE2-48DC-8965-856788DECB3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0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Προγραμματισμός ενεργειών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Προκήρυξη Διαγωνισμού Μάιος 2022</a:t>
          </a: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A6FB8279-933B-40C5-AA98-56AEEA4C525E}">
      <dgm:prSet phldrT="[Κείμενο]" custT="1"/>
      <dgm:spPr/>
      <dgm:t>
        <a:bodyPr anchor="t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Υλοποίηση έως 31-12-2023</a:t>
          </a:r>
        </a:p>
      </dgm:t>
    </dgm:pt>
    <dgm:pt modelId="{F80BD582-6E33-499D-A9E6-FF645E61C61A}" type="parTrans" cxnId="{3235933B-BBE2-4E76-A08A-2AB235624A1F}">
      <dgm:prSet/>
      <dgm:spPr/>
      <dgm:t>
        <a:bodyPr/>
        <a:lstStyle/>
        <a:p>
          <a:endParaRPr lang="el-GR"/>
        </a:p>
      </dgm:t>
    </dgm:pt>
    <dgm:pt modelId="{07188F11-687B-4ECA-903B-8793A1209E54}" type="sibTrans" cxnId="{3235933B-BBE2-4E76-A08A-2AB235624A1F}">
      <dgm:prSet/>
      <dgm:spPr/>
      <dgm:t>
        <a:bodyPr/>
        <a:lstStyle/>
        <a:p>
          <a:endParaRPr lang="el-GR"/>
        </a:p>
      </dgm:t>
    </dgm:pt>
    <dgm:pt modelId="{12A2A8AC-1366-4C58-9A1C-307392CFF39C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Προϋπολογισμός 1,5 εκ. € + ΦΠΑ</a:t>
          </a:r>
        </a:p>
      </dgm:t>
    </dgm:pt>
    <dgm:pt modelId="{9E277315-B0D1-4C79-BE71-D1C65BC9A61C}" type="parTrans" cxnId="{3FFF9C9C-E80D-4D4F-9CA5-E4D16840060A}">
      <dgm:prSet/>
      <dgm:spPr/>
      <dgm:t>
        <a:bodyPr/>
        <a:lstStyle/>
        <a:p>
          <a:endParaRPr lang="el-GR"/>
        </a:p>
      </dgm:t>
    </dgm:pt>
    <dgm:pt modelId="{ACD42E09-0FB5-4322-BC4F-14DB6FB02C8F}" type="sibTrans" cxnId="{3FFF9C9C-E80D-4D4F-9CA5-E4D16840060A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4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4" custScaleY="9486" custLinFactNeighborX="263" custLinFactNeighborY="31179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3" custLinFactY="500000" custLinFactNeighborX="-304" custLinFactNeighborY="589924"/>
      <dgm:spPr/>
    </dgm:pt>
    <dgm:pt modelId="{8ACD160D-961D-4D1E-8BDF-696BDB7746C5}" type="pres">
      <dgm:prSet presAssocID="{0CCB109C-225F-48F4-B471-96FB5717E325}" presName="vertSpace2b" presStyleCnt="0"/>
      <dgm:spPr/>
    </dgm:pt>
    <dgm:pt modelId="{3A7F0303-36A7-416A-9890-44DEE7AF11CB}" type="pres">
      <dgm:prSet presAssocID="{12A2A8AC-1366-4C58-9A1C-307392CFF39C}" presName="horz2" presStyleCnt="0"/>
      <dgm:spPr/>
    </dgm:pt>
    <dgm:pt modelId="{0F1EB074-C14E-4BCB-876C-A1AABCD5262C}" type="pres">
      <dgm:prSet presAssocID="{12A2A8AC-1366-4C58-9A1C-307392CFF39C}" presName="horzSpace2" presStyleCnt="0"/>
      <dgm:spPr/>
    </dgm:pt>
    <dgm:pt modelId="{9037CE24-E277-4E04-9B4B-0D75001C94F0}" type="pres">
      <dgm:prSet presAssocID="{12A2A8AC-1366-4C58-9A1C-307392CFF39C}" presName="tx2" presStyleLbl="revTx" presStyleIdx="2" presStyleCnt="4" custScaleY="40958"/>
      <dgm:spPr/>
    </dgm:pt>
    <dgm:pt modelId="{5A951CAC-8150-4C5B-9BFF-889448564866}" type="pres">
      <dgm:prSet presAssocID="{12A2A8AC-1366-4C58-9A1C-307392CFF39C}" presName="vert2" presStyleCnt="0"/>
      <dgm:spPr/>
    </dgm:pt>
    <dgm:pt modelId="{C019CBB6-BBD5-466A-A279-551F8D1ACD82}" type="pres">
      <dgm:prSet presAssocID="{12A2A8AC-1366-4C58-9A1C-307392CFF39C}" presName="thinLine2b" presStyleLbl="callout" presStyleIdx="1" presStyleCnt="3" custLinFactNeighborY="61287"/>
      <dgm:spPr/>
    </dgm:pt>
    <dgm:pt modelId="{5010F8C3-904C-432F-B724-B1FE8BDA3911}" type="pres">
      <dgm:prSet presAssocID="{12A2A8AC-1366-4C58-9A1C-307392CFF39C}" presName="vertSpace2b" presStyleCnt="0"/>
      <dgm:spPr/>
    </dgm:pt>
    <dgm:pt modelId="{B774EF72-0EFB-4023-AC3C-12A379CC053B}" type="pres">
      <dgm:prSet presAssocID="{A6FB8279-933B-40C5-AA98-56AEEA4C525E}" presName="horz2" presStyleCnt="0"/>
      <dgm:spPr/>
    </dgm:pt>
    <dgm:pt modelId="{6A1F1924-7669-4FCE-83AB-991DA6503DDB}" type="pres">
      <dgm:prSet presAssocID="{A6FB8279-933B-40C5-AA98-56AEEA4C525E}" presName="horzSpace2" presStyleCnt="0"/>
      <dgm:spPr/>
    </dgm:pt>
    <dgm:pt modelId="{41CF967D-6C3D-4CC4-B2A4-35A5ACDBC97E}" type="pres">
      <dgm:prSet presAssocID="{A6FB8279-933B-40C5-AA98-56AEEA4C525E}" presName="tx2" presStyleLbl="revTx" presStyleIdx="3" presStyleCnt="4" custScaleY="74819"/>
      <dgm:spPr/>
    </dgm:pt>
    <dgm:pt modelId="{42B8BD62-5410-491F-986A-DFE377513943}" type="pres">
      <dgm:prSet presAssocID="{A6FB8279-933B-40C5-AA98-56AEEA4C525E}" presName="vert2" presStyleCnt="0"/>
      <dgm:spPr/>
    </dgm:pt>
    <dgm:pt modelId="{849A5094-3262-4CA1-92D8-87914D635B68}" type="pres">
      <dgm:prSet presAssocID="{A6FB8279-933B-40C5-AA98-56AEEA4C525E}" presName="thinLine2b" presStyleLbl="callout" presStyleIdx="2" presStyleCnt="3" custLinFactY="-1000000" custLinFactNeighborX="-237" custLinFactNeighborY="-1095681"/>
      <dgm:spPr/>
    </dgm:pt>
    <dgm:pt modelId="{E9B7248A-7883-411B-B292-2DB3E8A5BD30}" type="pres">
      <dgm:prSet presAssocID="{A6FB8279-933B-40C5-AA98-56AEEA4C525E}" presName="vertSpace2b" presStyleCnt="0"/>
      <dgm:spPr/>
    </dgm:pt>
  </dgm:ptLst>
  <dgm:cxnLst>
    <dgm:cxn modelId="{3235933B-BBE2-4E76-A08A-2AB235624A1F}" srcId="{395343AC-3726-43E0-B549-1860C1511BF7}" destId="{A6FB8279-933B-40C5-AA98-56AEEA4C525E}" srcOrd="2" destOrd="0" parTransId="{F80BD582-6E33-499D-A9E6-FF645E61C61A}" sibTransId="{07188F11-687B-4ECA-903B-8793A1209E54}"/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3FFF9C9C-E80D-4D4F-9CA5-E4D16840060A}" srcId="{395343AC-3726-43E0-B549-1860C1511BF7}" destId="{12A2A8AC-1366-4C58-9A1C-307392CFF39C}" srcOrd="1" destOrd="0" parTransId="{9E277315-B0D1-4C79-BE71-D1C65BC9A61C}" sibTransId="{ACD42E09-0FB5-4322-BC4F-14DB6FB02C8F}"/>
    <dgm:cxn modelId="{B3297DBE-C657-4FF6-BCDD-7074C37F708D}" type="presOf" srcId="{A6FB8279-933B-40C5-AA98-56AEEA4C525E}" destId="{41CF967D-6C3D-4CC4-B2A4-35A5ACDBC97E}" srcOrd="0" destOrd="0" presId="urn:microsoft.com/office/officeart/2008/layout/LinedList"/>
    <dgm:cxn modelId="{AFA42CC0-11E2-4BFB-878E-E44B326E55DF}" type="presOf" srcId="{12A2A8AC-1366-4C58-9A1C-307392CFF39C}" destId="{9037CE24-E277-4E04-9B4B-0D75001C94F0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  <dgm:cxn modelId="{E668D0D7-05AB-41B6-B5E3-C6AEE83E86F3}" type="presParOf" srcId="{A5F7D166-65B4-47A2-884C-5C4C9E74493F}" destId="{3A7F0303-36A7-416A-9890-44DEE7AF11CB}" srcOrd="4" destOrd="0" presId="urn:microsoft.com/office/officeart/2008/layout/LinedList"/>
    <dgm:cxn modelId="{81B82E37-AE85-466E-A4D7-D2454C811829}" type="presParOf" srcId="{3A7F0303-36A7-416A-9890-44DEE7AF11CB}" destId="{0F1EB074-C14E-4BCB-876C-A1AABCD5262C}" srcOrd="0" destOrd="0" presId="urn:microsoft.com/office/officeart/2008/layout/LinedList"/>
    <dgm:cxn modelId="{73C8A4C9-216E-4C6E-A544-5E3E16FEC324}" type="presParOf" srcId="{3A7F0303-36A7-416A-9890-44DEE7AF11CB}" destId="{9037CE24-E277-4E04-9B4B-0D75001C94F0}" srcOrd="1" destOrd="0" presId="urn:microsoft.com/office/officeart/2008/layout/LinedList"/>
    <dgm:cxn modelId="{ABF74651-8686-40ED-95A0-DDE542A4E09D}" type="presParOf" srcId="{3A7F0303-36A7-416A-9890-44DEE7AF11CB}" destId="{5A951CAC-8150-4C5B-9BFF-889448564866}" srcOrd="2" destOrd="0" presId="urn:microsoft.com/office/officeart/2008/layout/LinedList"/>
    <dgm:cxn modelId="{5A5B3655-E498-4DDC-A7C7-5D86642CEB01}" type="presParOf" srcId="{A5F7D166-65B4-47A2-884C-5C4C9E74493F}" destId="{C019CBB6-BBD5-466A-A279-551F8D1ACD82}" srcOrd="5" destOrd="0" presId="urn:microsoft.com/office/officeart/2008/layout/LinedList"/>
    <dgm:cxn modelId="{E09CD2E0-51F8-4C7F-812F-B873911D5519}" type="presParOf" srcId="{A5F7D166-65B4-47A2-884C-5C4C9E74493F}" destId="{5010F8C3-904C-432F-B724-B1FE8BDA3911}" srcOrd="6" destOrd="0" presId="urn:microsoft.com/office/officeart/2008/layout/LinedList"/>
    <dgm:cxn modelId="{E2BEA39F-3907-4940-B3A1-EA9D209FD68D}" type="presParOf" srcId="{A5F7D166-65B4-47A2-884C-5C4C9E74493F}" destId="{B774EF72-0EFB-4023-AC3C-12A379CC053B}" srcOrd="7" destOrd="0" presId="urn:microsoft.com/office/officeart/2008/layout/LinedList"/>
    <dgm:cxn modelId="{738AA718-C4E9-48C3-B066-D506FB3D8998}" type="presParOf" srcId="{B774EF72-0EFB-4023-AC3C-12A379CC053B}" destId="{6A1F1924-7669-4FCE-83AB-991DA6503DDB}" srcOrd="0" destOrd="0" presId="urn:microsoft.com/office/officeart/2008/layout/LinedList"/>
    <dgm:cxn modelId="{EB524D92-3211-4FA9-B694-D388BB21594F}" type="presParOf" srcId="{B774EF72-0EFB-4023-AC3C-12A379CC053B}" destId="{41CF967D-6C3D-4CC4-B2A4-35A5ACDBC97E}" srcOrd="1" destOrd="0" presId="urn:microsoft.com/office/officeart/2008/layout/LinedList"/>
    <dgm:cxn modelId="{9F2459CC-ED47-4BB6-95B0-9A6C5E49E5AE}" type="presParOf" srcId="{B774EF72-0EFB-4023-AC3C-12A379CC053B}" destId="{42B8BD62-5410-491F-986A-DFE377513943}" srcOrd="2" destOrd="0" presId="urn:microsoft.com/office/officeart/2008/layout/LinedList"/>
    <dgm:cxn modelId="{72B53CA6-F82B-4B6B-AD25-8890FF9D0840}" type="presParOf" srcId="{A5F7D166-65B4-47A2-884C-5C4C9E74493F}" destId="{849A5094-3262-4CA1-92D8-87914D635B68}" srcOrd="8" destOrd="0" presId="urn:microsoft.com/office/officeart/2008/layout/LinedList"/>
    <dgm:cxn modelId="{DE5164E3-82A3-405E-8F8E-B0DC7E84A8F6}" type="presParOf" srcId="{A5F7D166-65B4-47A2-884C-5C4C9E74493F}" destId="{E9B7248A-7883-411B-B292-2DB3E8A5BD3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endParaRPr lang="el-GR" sz="2800" b="1" u="none" cap="none" spc="0" dirty="0">
            <a:ln w="0"/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Segoe UI Semilight" panose="020B0402040204020203" pitchFamily="34" charset="0"/>
            <a:ea typeface="Calibri" panose="020F0502020204030204" pitchFamily="34" charset="0"/>
            <a:cs typeface="Segoe UI Semilight" panose="020B0402040204020203" pitchFamily="34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  <a:t>Ιστοσελίδα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Καταχωρήθηκαν όλες οι εντάξεις των έργων στο ΕΠ-ΥΜΕΠΕΡΑΑ καθώς και οι τροποποιήσεις τους</a:t>
          </a: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9E777431-42FC-4740-90F6-727D5970FF0D}">
      <dgm:prSet custT="1"/>
      <dgm:spPr/>
      <dgm:t>
        <a:bodyPr anchor="ctr"/>
        <a:lstStyle/>
        <a:p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Καταχωρήθηκαν οι νέες Προσκλήσεις για την υποβολή προτάσεων στο ΕΠ-ΥΜΕΠΕΡΑΑ καθώς και οι τροποποιήσεις τους τόσο στην ιστοσελίδα του Επιχειρησιακού Προγράμματος όσο και στην ιστοσελίδα του ΕΣΠΑ μέσω της πλατφόρμας του ΔΙΑΥΛΟΥ. </a:t>
          </a:r>
          <a:endParaRPr lang="el-GR" sz="1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E74A684-3849-4AD5-B91B-E7E42EC1F5CB}" type="parTrans" cxnId="{6C1F40EC-AB4C-43B7-B7D9-855CACCBE5D4}">
      <dgm:prSet/>
      <dgm:spPr/>
      <dgm:t>
        <a:bodyPr/>
        <a:lstStyle/>
        <a:p>
          <a:endParaRPr lang="el-GR"/>
        </a:p>
      </dgm:t>
    </dgm:pt>
    <dgm:pt modelId="{63B6F56D-00B3-4687-A173-61F423F72B0C}" type="sibTrans" cxnId="{6C1F40EC-AB4C-43B7-B7D9-855CACCBE5D4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3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3" custScaleY="43098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2"/>
      <dgm:spPr/>
    </dgm:pt>
    <dgm:pt modelId="{8ACD160D-961D-4D1E-8BDF-696BDB7746C5}" type="pres">
      <dgm:prSet presAssocID="{0CCB109C-225F-48F4-B471-96FB5717E325}" presName="vertSpace2b" presStyleCnt="0"/>
      <dgm:spPr/>
    </dgm:pt>
    <dgm:pt modelId="{CA75A47C-C2F6-455A-B94A-0F8D5DC8AFD4}" type="pres">
      <dgm:prSet presAssocID="{9E777431-42FC-4740-90F6-727D5970FF0D}" presName="horz2" presStyleCnt="0"/>
      <dgm:spPr/>
    </dgm:pt>
    <dgm:pt modelId="{6F9CBBE2-B46F-481A-83D6-C09E31AE005F}" type="pres">
      <dgm:prSet presAssocID="{9E777431-42FC-4740-90F6-727D5970FF0D}" presName="horzSpace2" presStyleCnt="0"/>
      <dgm:spPr/>
    </dgm:pt>
    <dgm:pt modelId="{2286C88A-53BD-4BBF-AC25-7F29C0A7718E}" type="pres">
      <dgm:prSet presAssocID="{9E777431-42FC-4740-90F6-727D5970FF0D}" presName="tx2" presStyleLbl="revTx" presStyleIdx="2" presStyleCnt="3" custScaleY="43472" custLinFactNeighborX="708" custLinFactNeighborY="-2783"/>
      <dgm:spPr/>
    </dgm:pt>
    <dgm:pt modelId="{12EB5368-70F8-49DC-9F7B-A718B6271A48}" type="pres">
      <dgm:prSet presAssocID="{9E777431-42FC-4740-90F6-727D5970FF0D}" presName="vert2" presStyleCnt="0"/>
      <dgm:spPr/>
    </dgm:pt>
    <dgm:pt modelId="{D7EE61EB-CF36-4DED-800B-A383518E9762}" type="pres">
      <dgm:prSet presAssocID="{9E777431-42FC-4740-90F6-727D5970FF0D}" presName="thinLine2b" presStyleLbl="callout" presStyleIdx="1" presStyleCnt="2" custLinFactNeighborY="-75843"/>
      <dgm:spPr/>
    </dgm:pt>
    <dgm:pt modelId="{C2701ED0-67E5-4695-813E-D36A4470F086}" type="pres">
      <dgm:prSet presAssocID="{9E777431-42FC-4740-90F6-727D5970FF0D}" presName="vertSpace2b" presStyleCnt="0"/>
      <dgm:spPr/>
    </dgm:pt>
  </dgm:ptLst>
  <dgm:cxnLst>
    <dgm:cxn modelId="{C1977A16-6113-45ED-9680-6F2A45570591}" type="presOf" srcId="{9E777431-42FC-4740-90F6-727D5970FF0D}" destId="{2286C88A-53BD-4BBF-AC25-7F29C0A7718E}" srcOrd="0" destOrd="0" presId="urn:microsoft.com/office/officeart/2008/layout/LinedList"/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6C1F40EC-AB4C-43B7-B7D9-855CACCBE5D4}" srcId="{395343AC-3726-43E0-B549-1860C1511BF7}" destId="{9E777431-42FC-4740-90F6-727D5970FF0D}" srcOrd="1" destOrd="0" parTransId="{4E74A684-3849-4AD5-B91B-E7E42EC1F5CB}" sibTransId="{63B6F56D-00B3-4687-A173-61F423F72B0C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  <dgm:cxn modelId="{24D68B5B-50AC-4DFC-A7E3-8CD5D838744B}" type="presParOf" srcId="{A5F7D166-65B4-47A2-884C-5C4C9E74493F}" destId="{CA75A47C-C2F6-455A-B94A-0F8D5DC8AFD4}" srcOrd="4" destOrd="0" presId="urn:microsoft.com/office/officeart/2008/layout/LinedList"/>
    <dgm:cxn modelId="{C538C00C-377B-457F-9A5A-9C1F21677CA8}" type="presParOf" srcId="{CA75A47C-C2F6-455A-B94A-0F8D5DC8AFD4}" destId="{6F9CBBE2-B46F-481A-83D6-C09E31AE005F}" srcOrd="0" destOrd="0" presId="urn:microsoft.com/office/officeart/2008/layout/LinedList"/>
    <dgm:cxn modelId="{BBE39FC8-8605-4670-9F63-621D84C39593}" type="presParOf" srcId="{CA75A47C-C2F6-455A-B94A-0F8D5DC8AFD4}" destId="{2286C88A-53BD-4BBF-AC25-7F29C0A7718E}" srcOrd="1" destOrd="0" presId="urn:microsoft.com/office/officeart/2008/layout/LinedList"/>
    <dgm:cxn modelId="{E421BCD8-343E-4BBA-B35F-1C28B54581B4}" type="presParOf" srcId="{CA75A47C-C2F6-455A-B94A-0F8D5DC8AFD4}" destId="{12EB5368-70F8-49DC-9F7B-A718B6271A48}" srcOrd="2" destOrd="0" presId="urn:microsoft.com/office/officeart/2008/layout/LinedList"/>
    <dgm:cxn modelId="{C4DB15AE-3332-4B35-BDB5-D30F0F66E14F}" type="presParOf" srcId="{A5F7D166-65B4-47A2-884C-5C4C9E74493F}" destId="{D7EE61EB-CF36-4DED-800B-A383518E9762}" srcOrd="5" destOrd="0" presId="urn:microsoft.com/office/officeart/2008/layout/LinedList"/>
    <dgm:cxn modelId="{002FC293-54CD-4BBD-97FC-9D0384143028}" type="presParOf" srcId="{A5F7D166-65B4-47A2-884C-5C4C9E74493F}" destId="{C2701ED0-67E5-4695-813E-D36A4470F08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Segoe UI Semilight" panose="020B0402040204020203" pitchFamily="34" charset="0"/>
            <a:ea typeface="Calibri" panose="020F0502020204030204" pitchFamily="34" charset="0"/>
            <a:cs typeface="Segoe UI Semilight" panose="020B0402040204020203" pitchFamily="34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Συμμετοχή στην </a:t>
          </a:r>
          <a:r>
            <a:rPr lang="el-GR" sz="1400" b="1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84η ΔΕΘ 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(Θεσσαλονίκη, </a:t>
          </a:r>
          <a:b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07-15 Σεπτεμβρίου 2019)</a:t>
          </a:r>
        </a:p>
        <a:p>
          <a:pPr rtl="0"/>
          <a:endParaRPr lang="el-GR" sz="1400" b="0" i="0" u="none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9E777431-42FC-4740-90F6-727D5970FF0D}">
      <dgm:prSet custT="1"/>
      <dgm:spPr/>
      <dgm:t>
        <a:bodyPr anchor="ctr"/>
        <a:lstStyle/>
        <a:p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Συμμετοχή στην </a:t>
          </a:r>
          <a:r>
            <a:rPr lang="el-GR" sz="1400" b="1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85η ΔΕΘ 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(Θεσσαλονίκη, </a:t>
          </a:r>
        </a:p>
        <a:p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11-19 Σεπτεμβρίου 2021)</a:t>
          </a:r>
          <a:endParaRPr lang="el-GR" sz="1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E74A684-3849-4AD5-B91B-E7E42EC1F5CB}" type="parTrans" cxnId="{6C1F40EC-AB4C-43B7-B7D9-855CACCBE5D4}">
      <dgm:prSet/>
      <dgm:spPr/>
      <dgm:t>
        <a:bodyPr/>
        <a:lstStyle/>
        <a:p>
          <a:endParaRPr lang="el-GR"/>
        </a:p>
      </dgm:t>
    </dgm:pt>
    <dgm:pt modelId="{63B6F56D-00B3-4687-A173-61F423F72B0C}" type="sibTrans" cxnId="{6C1F40EC-AB4C-43B7-B7D9-855CACCBE5D4}">
      <dgm:prSet/>
      <dgm:spPr/>
      <dgm:t>
        <a:bodyPr/>
        <a:lstStyle/>
        <a:p>
          <a:endParaRPr lang="el-GR"/>
        </a:p>
      </dgm:t>
    </dgm:pt>
    <dgm:pt modelId="{1DED1B02-195C-4B97-8357-FE577228DD64}">
      <dgm:prSet custT="1"/>
      <dgm:spPr/>
      <dgm:t>
        <a:bodyPr anchor="ctr"/>
        <a:lstStyle/>
        <a:p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Συμμετοχή στην </a:t>
          </a:r>
          <a:r>
            <a:rPr lang="el-GR" sz="1400" b="1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86η ΔΕΘ 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(Θεσσαλονίκη, </a:t>
          </a:r>
          <a:b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10-18 Σεπτεμβρίου 2022)</a:t>
          </a:r>
          <a:endParaRPr lang="el-GR" sz="1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5271573-74D7-41C9-9666-810056993979}" type="parTrans" cxnId="{B71C45DD-8E02-4508-BB54-A41D91A852E1}">
      <dgm:prSet/>
      <dgm:spPr/>
      <dgm:t>
        <a:bodyPr/>
        <a:lstStyle/>
        <a:p>
          <a:endParaRPr lang="el-GR"/>
        </a:p>
      </dgm:t>
    </dgm:pt>
    <dgm:pt modelId="{4E810E3A-9E79-4ED6-951C-8D5F70D3F5A2}" type="sibTrans" cxnId="{B71C45DD-8E02-4508-BB54-A41D91A852E1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4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4" custScaleY="37838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3"/>
      <dgm:spPr/>
    </dgm:pt>
    <dgm:pt modelId="{8ACD160D-961D-4D1E-8BDF-696BDB7746C5}" type="pres">
      <dgm:prSet presAssocID="{0CCB109C-225F-48F4-B471-96FB5717E325}" presName="vertSpace2b" presStyleCnt="0"/>
      <dgm:spPr/>
    </dgm:pt>
    <dgm:pt modelId="{CA75A47C-C2F6-455A-B94A-0F8D5DC8AFD4}" type="pres">
      <dgm:prSet presAssocID="{9E777431-42FC-4740-90F6-727D5970FF0D}" presName="horz2" presStyleCnt="0"/>
      <dgm:spPr/>
    </dgm:pt>
    <dgm:pt modelId="{6F9CBBE2-B46F-481A-83D6-C09E31AE005F}" type="pres">
      <dgm:prSet presAssocID="{9E777431-42FC-4740-90F6-727D5970FF0D}" presName="horzSpace2" presStyleCnt="0"/>
      <dgm:spPr/>
    </dgm:pt>
    <dgm:pt modelId="{2286C88A-53BD-4BBF-AC25-7F29C0A7718E}" type="pres">
      <dgm:prSet presAssocID="{9E777431-42FC-4740-90F6-727D5970FF0D}" presName="tx2" presStyleLbl="revTx" presStyleIdx="2" presStyleCnt="4" custScaleY="26212" custLinFactNeighborX="708" custLinFactNeighborY="-2783"/>
      <dgm:spPr/>
    </dgm:pt>
    <dgm:pt modelId="{12EB5368-70F8-49DC-9F7B-A718B6271A48}" type="pres">
      <dgm:prSet presAssocID="{9E777431-42FC-4740-90F6-727D5970FF0D}" presName="vert2" presStyleCnt="0"/>
      <dgm:spPr/>
    </dgm:pt>
    <dgm:pt modelId="{D7EE61EB-CF36-4DED-800B-A383518E9762}" type="pres">
      <dgm:prSet presAssocID="{9E777431-42FC-4740-90F6-727D5970FF0D}" presName="thinLine2b" presStyleLbl="callout" presStyleIdx="1" presStyleCnt="3" custLinFactNeighborY="-75843"/>
      <dgm:spPr/>
    </dgm:pt>
    <dgm:pt modelId="{C2701ED0-67E5-4695-813E-D36A4470F086}" type="pres">
      <dgm:prSet presAssocID="{9E777431-42FC-4740-90F6-727D5970FF0D}" presName="vertSpace2b" presStyleCnt="0"/>
      <dgm:spPr/>
    </dgm:pt>
    <dgm:pt modelId="{AEA1DE52-A5E3-4FA5-8F18-FEF3EBC3B340}" type="pres">
      <dgm:prSet presAssocID="{1DED1B02-195C-4B97-8357-FE577228DD64}" presName="horz2" presStyleCnt="0"/>
      <dgm:spPr/>
    </dgm:pt>
    <dgm:pt modelId="{2684BF3A-4F5A-48CD-AC19-CAFA9002A51F}" type="pres">
      <dgm:prSet presAssocID="{1DED1B02-195C-4B97-8357-FE577228DD64}" presName="horzSpace2" presStyleCnt="0"/>
      <dgm:spPr/>
    </dgm:pt>
    <dgm:pt modelId="{E597018A-5024-4042-80E4-01321CB4C3D0}" type="pres">
      <dgm:prSet presAssocID="{1DED1B02-195C-4B97-8357-FE577228DD64}" presName="tx2" presStyleLbl="revTx" presStyleIdx="3" presStyleCnt="4" custScaleY="24941" custLinFactNeighborX="708" custLinFactNeighborY="-6446"/>
      <dgm:spPr/>
    </dgm:pt>
    <dgm:pt modelId="{8A9FF57F-D6B4-4F98-989E-87B71B2E1F58}" type="pres">
      <dgm:prSet presAssocID="{1DED1B02-195C-4B97-8357-FE577228DD64}" presName="vert2" presStyleCnt="0"/>
      <dgm:spPr/>
    </dgm:pt>
    <dgm:pt modelId="{9AA0B563-678A-47C2-8761-BD700214D3FA}" type="pres">
      <dgm:prSet presAssocID="{1DED1B02-195C-4B97-8357-FE577228DD64}" presName="thinLine2b" presStyleLbl="callout" presStyleIdx="2" presStyleCnt="3" custLinFactY="-100000" custLinFactNeighborX="-304" custLinFactNeighborY="-146396"/>
      <dgm:spPr/>
    </dgm:pt>
    <dgm:pt modelId="{377E5143-40B9-4BC1-B1A8-367719ED8F5A}" type="pres">
      <dgm:prSet presAssocID="{1DED1B02-195C-4B97-8357-FE577228DD64}" presName="vertSpace2b" presStyleCnt="0"/>
      <dgm:spPr/>
    </dgm:pt>
  </dgm:ptLst>
  <dgm:cxnLst>
    <dgm:cxn modelId="{C1977A16-6113-45ED-9680-6F2A45570591}" type="presOf" srcId="{9E777431-42FC-4740-90F6-727D5970FF0D}" destId="{2286C88A-53BD-4BBF-AC25-7F29C0A7718E}" srcOrd="0" destOrd="0" presId="urn:microsoft.com/office/officeart/2008/layout/LinedList"/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65493DDD-3E34-499E-97CB-DFA313933B7C}" type="presOf" srcId="{1DED1B02-195C-4B97-8357-FE577228DD64}" destId="{E597018A-5024-4042-80E4-01321CB4C3D0}" srcOrd="0" destOrd="0" presId="urn:microsoft.com/office/officeart/2008/layout/LinedList"/>
    <dgm:cxn modelId="{B71C45DD-8E02-4508-BB54-A41D91A852E1}" srcId="{395343AC-3726-43E0-B549-1860C1511BF7}" destId="{1DED1B02-195C-4B97-8357-FE577228DD64}" srcOrd="2" destOrd="0" parTransId="{75271573-74D7-41C9-9666-810056993979}" sibTransId="{4E810E3A-9E79-4ED6-951C-8D5F70D3F5A2}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6C1F40EC-AB4C-43B7-B7D9-855CACCBE5D4}" srcId="{395343AC-3726-43E0-B549-1860C1511BF7}" destId="{9E777431-42FC-4740-90F6-727D5970FF0D}" srcOrd="1" destOrd="0" parTransId="{4E74A684-3849-4AD5-B91B-E7E42EC1F5CB}" sibTransId="{63B6F56D-00B3-4687-A173-61F423F72B0C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  <dgm:cxn modelId="{24D68B5B-50AC-4DFC-A7E3-8CD5D838744B}" type="presParOf" srcId="{A5F7D166-65B4-47A2-884C-5C4C9E74493F}" destId="{CA75A47C-C2F6-455A-B94A-0F8D5DC8AFD4}" srcOrd="4" destOrd="0" presId="urn:microsoft.com/office/officeart/2008/layout/LinedList"/>
    <dgm:cxn modelId="{C538C00C-377B-457F-9A5A-9C1F21677CA8}" type="presParOf" srcId="{CA75A47C-C2F6-455A-B94A-0F8D5DC8AFD4}" destId="{6F9CBBE2-B46F-481A-83D6-C09E31AE005F}" srcOrd="0" destOrd="0" presId="urn:microsoft.com/office/officeart/2008/layout/LinedList"/>
    <dgm:cxn modelId="{BBE39FC8-8605-4670-9F63-621D84C39593}" type="presParOf" srcId="{CA75A47C-C2F6-455A-B94A-0F8D5DC8AFD4}" destId="{2286C88A-53BD-4BBF-AC25-7F29C0A7718E}" srcOrd="1" destOrd="0" presId="urn:microsoft.com/office/officeart/2008/layout/LinedList"/>
    <dgm:cxn modelId="{E421BCD8-343E-4BBA-B35F-1C28B54581B4}" type="presParOf" srcId="{CA75A47C-C2F6-455A-B94A-0F8D5DC8AFD4}" destId="{12EB5368-70F8-49DC-9F7B-A718B6271A48}" srcOrd="2" destOrd="0" presId="urn:microsoft.com/office/officeart/2008/layout/LinedList"/>
    <dgm:cxn modelId="{C4DB15AE-3332-4B35-BDB5-D30F0F66E14F}" type="presParOf" srcId="{A5F7D166-65B4-47A2-884C-5C4C9E74493F}" destId="{D7EE61EB-CF36-4DED-800B-A383518E9762}" srcOrd="5" destOrd="0" presId="urn:microsoft.com/office/officeart/2008/layout/LinedList"/>
    <dgm:cxn modelId="{002FC293-54CD-4BBD-97FC-9D0384143028}" type="presParOf" srcId="{A5F7D166-65B4-47A2-884C-5C4C9E74493F}" destId="{C2701ED0-67E5-4695-813E-D36A4470F086}" srcOrd="6" destOrd="0" presId="urn:microsoft.com/office/officeart/2008/layout/LinedList"/>
    <dgm:cxn modelId="{6AA5DD96-EE0D-4E96-AE04-78ECBC4911C2}" type="presParOf" srcId="{A5F7D166-65B4-47A2-884C-5C4C9E74493F}" destId="{AEA1DE52-A5E3-4FA5-8F18-FEF3EBC3B340}" srcOrd="7" destOrd="0" presId="urn:microsoft.com/office/officeart/2008/layout/LinedList"/>
    <dgm:cxn modelId="{89EB51C4-9425-4B94-9A47-46FD490119C6}" type="presParOf" srcId="{AEA1DE52-A5E3-4FA5-8F18-FEF3EBC3B340}" destId="{2684BF3A-4F5A-48CD-AC19-CAFA9002A51F}" srcOrd="0" destOrd="0" presId="urn:microsoft.com/office/officeart/2008/layout/LinedList"/>
    <dgm:cxn modelId="{2BEED6C3-EA4E-4C09-A7BD-36524B8412B3}" type="presParOf" srcId="{AEA1DE52-A5E3-4FA5-8F18-FEF3EBC3B340}" destId="{E597018A-5024-4042-80E4-01321CB4C3D0}" srcOrd="1" destOrd="0" presId="urn:microsoft.com/office/officeart/2008/layout/LinedList"/>
    <dgm:cxn modelId="{93EFB2CE-3F22-49D1-B568-F44DACEA8070}" type="presParOf" srcId="{AEA1DE52-A5E3-4FA5-8F18-FEF3EBC3B340}" destId="{8A9FF57F-D6B4-4F98-989E-87B71B2E1F58}" srcOrd="2" destOrd="0" presId="urn:microsoft.com/office/officeart/2008/layout/LinedList"/>
    <dgm:cxn modelId="{20E5092B-F414-42E3-ABBD-898F5EB012F5}" type="presParOf" srcId="{A5F7D166-65B4-47A2-884C-5C4C9E74493F}" destId="{9AA0B563-678A-47C2-8761-BD700214D3FA}" srcOrd="8" destOrd="0" presId="urn:microsoft.com/office/officeart/2008/layout/LinedList"/>
    <dgm:cxn modelId="{8F138213-4235-4EC8-8F55-B5A745D9ACE4}" type="presParOf" srcId="{A5F7D166-65B4-47A2-884C-5C4C9E74493F}" destId="{377E5143-40B9-4BC1-B1A8-367719ED8F5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Στήριξη Έκδοσης ημερολογίων ΙΟΑΣ ετών 2019, 2020, 2021 και 2022</a:t>
          </a:r>
          <a:endParaRPr lang="el-GR" sz="1400" b="0" i="0" u="none" dirty="0"/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2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2" custScaleY="49204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1"/>
      <dgm:spPr/>
    </dgm:pt>
    <dgm:pt modelId="{8ACD160D-961D-4D1E-8BDF-696BDB7746C5}" type="pres">
      <dgm:prSet presAssocID="{0CCB109C-225F-48F4-B471-96FB5717E325}" presName="vertSpace2b" presStyleCnt="0"/>
      <dgm:spPr/>
    </dgm:pt>
  </dgm:ptLst>
  <dgm:cxnLst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Αναδιαμόρφωση και παραγωγή </a:t>
          </a:r>
          <a:r>
            <a:rPr lang="el-GR" sz="1400" b="1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Ενημερωτικού Φυλλαδίου 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ΕΠ-ΥΜΕΠΕΡΑΑ (2019)</a:t>
          </a: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2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2" custScaleY="49204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1"/>
      <dgm:spPr/>
    </dgm:pt>
    <dgm:pt modelId="{8ACD160D-961D-4D1E-8BDF-696BDB7746C5}" type="pres">
      <dgm:prSet presAssocID="{0CCB109C-225F-48F4-B471-96FB5717E325}" presName="vertSpace2b" presStyleCnt="0"/>
      <dgm:spPr/>
    </dgm:pt>
  </dgm:ptLst>
  <dgm:cxnLst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Συμμετοχή σε ενημερωτικές εκδηλώσεις / ημερίδες</a:t>
          </a:r>
        </a:p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(2020)</a:t>
          </a: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2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2" custScaleY="49204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1"/>
      <dgm:spPr/>
    </dgm:pt>
    <dgm:pt modelId="{8ACD160D-961D-4D1E-8BDF-696BDB7746C5}" type="pres">
      <dgm:prSet presAssocID="{0CCB109C-225F-48F4-B471-96FB5717E325}" presName="vertSpace2b" presStyleCnt="0"/>
      <dgm:spPr/>
    </dgm:pt>
  </dgm:ptLst>
  <dgm:cxnLst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Αναρτήσεις πληροφοριακού υλικού</a:t>
          </a:r>
        </a:p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(2020</a:t>
          </a:r>
          <a:r>
            <a:rPr lang="en-US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-2021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)</a:t>
          </a: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2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2" custScaleY="49204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1"/>
      <dgm:spPr/>
    </dgm:pt>
    <dgm:pt modelId="{8ACD160D-961D-4D1E-8BDF-696BDB7746C5}" type="pres">
      <dgm:prSet presAssocID="{0CCB109C-225F-48F4-B471-96FB5717E325}" presName="vertSpace2b" presStyleCnt="0"/>
      <dgm:spPr/>
    </dgm:pt>
  </dgm:ptLst>
  <dgm:cxnLst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Άλλες ενέργειες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Έρευνα κοινού (Θεσσαλονίκη 9</a:t>
          </a:r>
          <a:r>
            <a:rPr lang="el-GR" sz="1400" b="0" i="0" u="none" baseline="30000" dirty="0">
              <a:latin typeface="Segoe UI Semilight" panose="020B0402040204020203" pitchFamily="34" charset="0"/>
              <a:cs typeface="Segoe UI Semilight" panose="020B0402040204020203" pitchFamily="34" charset="0"/>
            </a:rPr>
            <a:t>ος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 2019)</a:t>
          </a: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52B40D2B-928F-47B7-9EFC-082C8AB444DD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Έρευνα κοινού (Θεσσαλονίκη 9</a:t>
          </a:r>
          <a:r>
            <a:rPr lang="el-GR" sz="1400" b="0" i="0" u="none" baseline="30000" dirty="0">
              <a:latin typeface="Segoe UI Semilight" panose="020B0402040204020203" pitchFamily="34" charset="0"/>
              <a:cs typeface="Segoe UI Semilight" panose="020B0402040204020203" pitchFamily="34" charset="0"/>
            </a:rPr>
            <a:t>ος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 2021)</a:t>
          </a:r>
        </a:p>
      </dgm:t>
    </dgm:pt>
    <dgm:pt modelId="{9AE1F2AC-BCA8-4221-ACF0-A14537C6C8C9}" type="parTrans" cxnId="{B2D0DF5C-EE2F-4A5A-AF96-951872A79971}">
      <dgm:prSet/>
      <dgm:spPr/>
      <dgm:t>
        <a:bodyPr/>
        <a:lstStyle/>
        <a:p>
          <a:endParaRPr lang="el-GR"/>
        </a:p>
      </dgm:t>
    </dgm:pt>
    <dgm:pt modelId="{BAEA2AE0-025E-4836-A354-B1EF131685E2}" type="sibTrans" cxnId="{B2D0DF5C-EE2F-4A5A-AF96-951872A79971}">
      <dgm:prSet/>
      <dgm:spPr/>
      <dgm:t>
        <a:bodyPr/>
        <a:lstStyle/>
        <a:p>
          <a:endParaRPr lang="el-GR"/>
        </a:p>
      </dgm:t>
    </dgm:pt>
    <dgm:pt modelId="{4D47EF66-C213-4B2C-8B5D-8ED153163357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Έρευνα κοινού (Θεσσαλονίκη 9</a:t>
          </a:r>
          <a:r>
            <a:rPr lang="el-GR" sz="1400" b="0" i="0" u="none" baseline="30000" dirty="0">
              <a:latin typeface="Segoe UI Semilight" panose="020B0402040204020203" pitchFamily="34" charset="0"/>
              <a:cs typeface="Segoe UI Semilight" panose="020B0402040204020203" pitchFamily="34" charset="0"/>
            </a:rPr>
            <a:t>ος</a:t>
          </a:r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 2022)</a:t>
          </a:r>
        </a:p>
      </dgm:t>
    </dgm:pt>
    <dgm:pt modelId="{43A9CA07-3359-4CBD-81D7-F55F6A12309F}" type="parTrans" cxnId="{915BF30A-BF0A-4FFD-B5D3-64602BA23373}">
      <dgm:prSet/>
      <dgm:spPr/>
      <dgm:t>
        <a:bodyPr/>
        <a:lstStyle/>
        <a:p>
          <a:endParaRPr lang="el-GR"/>
        </a:p>
      </dgm:t>
    </dgm:pt>
    <dgm:pt modelId="{247523C4-4C62-45BE-A934-A12B0E2B8A2F}" type="sibTrans" cxnId="{915BF30A-BF0A-4FFD-B5D3-64602BA23373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4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4" custScaleY="33570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3"/>
      <dgm:spPr/>
    </dgm:pt>
    <dgm:pt modelId="{8ACD160D-961D-4D1E-8BDF-696BDB7746C5}" type="pres">
      <dgm:prSet presAssocID="{0CCB109C-225F-48F4-B471-96FB5717E325}" presName="vertSpace2b" presStyleCnt="0"/>
      <dgm:spPr/>
    </dgm:pt>
    <dgm:pt modelId="{9C7F35DC-DD22-4DD9-840A-11FCA4872FCF}" type="pres">
      <dgm:prSet presAssocID="{52B40D2B-928F-47B7-9EFC-082C8AB444DD}" presName="horz2" presStyleCnt="0"/>
      <dgm:spPr/>
    </dgm:pt>
    <dgm:pt modelId="{4B7E134B-FBC2-4D76-A256-19F7674ADA04}" type="pres">
      <dgm:prSet presAssocID="{52B40D2B-928F-47B7-9EFC-082C8AB444DD}" presName="horzSpace2" presStyleCnt="0"/>
      <dgm:spPr/>
    </dgm:pt>
    <dgm:pt modelId="{DF75F715-AB2C-4F51-9DC5-80B68F3663D6}" type="pres">
      <dgm:prSet presAssocID="{52B40D2B-928F-47B7-9EFC-082C8AB444DD}" presName="tx2" presStyleLbl="revTx" presStyleIdx="2" presStyleCnt="4" custScaleY="16667"/>
      <dgm:spPr/>
    </dgm:pt>
    <dgm:pt modelId="{BE750AE5-DBEB-4C05-89E2-5DCB7210DB58}" type="pres">
      <dgm:prSet presAssocID="{52B40D2B-928F-47B7-9EFC-082C8AB444DD}" presName="vert2" presStyleCnt="0"/>
      <dgm:spPr/>
    </dgm:pt>
    <dgm:pt modelId="{924468F3-B3BA-4D99-BAB8-614AF762AC90}" type="pres">
      <dgm:prSet presAssocID="{52B40D2B-928F-47B7-9EFC-082C8AB444DD}" presName="thinLine2b" presStyleLbl="callout" presStyleIdx="1" presStyleCnt="3"/>
      <dgm:spPr/>
    </dgm:pt>
    <dgm:pt modelId="{B2794F00-8006-4D49-9AAF-AB9E32356576}" type="pres">
      <dgm:prSet presAssocID="{52B40D2B-928F-47B7-9EFC-082C8AB444DD}" presName="vertSpace2b" presStyleCnt="0"/>
      <dgm:spPr/>
    </dgm:pt>
    <dgm:pt modelId="{4628B116-56E7-4094-906C-020A0BD183AF}" type="pres">
      <dgm:prSet presAssocID="{4D47EF66-C213-4B2C-8B5D-8ED153163357}" presName="horz2" presStyleCnt="0"/>
      <dgm:spPr/>
    </dgm:pt>
    <dgm:pt modelId="{7A19D549-779C-43B0-A2E3-A4198894F661}" type="pres">
      <dgm:prSet presAssocID="{4D47EF66-C213-4B2C-8B5D-8ED153163357}" presName="horzSpace2" presStyleCnt="0"/>
      <dgm:spPr/>
    </dgm:pt>
    <dgm:pt modelId="{695F9B8A-9EA1-4FEA-8920-6130DDA5E771}" type="pres">
      <dgm:prSet presAssocID="{4D47EF66-C213-4B2C-8B5D-8ED153163357}" presName="tx2" presStyleLbl="revTx" presStyleIdx="3" presStyleCnt="4" custScaleY="13380"/>
      <dgm:spPr/>
    </dgm:pt>
    <dgm:pt modelId="{EAE06E1F-497A-4A8F-84F4-0161DC1C84F9}" type="pres">
      <dgm:prSet presAssocID="{4D47EF66-C213-4B2C-8B5D-8ED153163357}" presName="vert2" presStyleCnt="0"/>
      <dgm:spPr/>
    </dgm:pt>
    <dgm:pt modelId="{A95897CF-D7E1-4AA2-A334-2D6CEF9C6AC7}" type="pres">
      <dgm:prSet presAssocID="{4D47EF66-C213-4B2C-8B5D-8ED153163357}" presName="thinLine2b" presStyleLbl="callout" presStyleIdx="2" presStyleCnt="3"/>
      <dgm:spPr/>
    </dgm:pt>
    <dgm:pt modelId="{2919992D-2A40-497E-9BB3-EFFECCEEF339}" type="pres">
      <dgm:prSet presAssocID="{4D47EF66-C213-4B2C-8B5D-8ED153163357}" presName="vertSpace2b" presStyleCnt="0"/>
      <dgm:spPr/>
    </dgm:pt>
  </dgm:ptLst>
  <dgm:cxnLst>
    <dgm:cxn modelId="{915BF30A-BF0A-4FFD-B5D3-64602BA23373}" srcId="{395343AC-3726-43E0-B549-1860C1511BF7}" destId="{4D47EF66-C213-4B2C-8B5D-8ED153163357}" srcOrd="2" destOrd="0" parTransId="{43A9CA07-3359-4CBD-81D7-F55F6A12309F}" sibTransId="{247523C4-4C62-45BE-A934-A12B0E2B8A2F}"/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B2D0DF5C-EE2F-4A5A-AF96-951872A79971}" srcId="{395343AC-3726-43E0-B549-1860C1511BF7}" destId="{52B40D2B-928F-47B7-9EFC-082C8AB444DD}" srcOrd="1" destOrd="0" parTransId="{9AE1F2AC-BCA8-4221-ACF0-A14537C6C8C9}" sibTransId="{BAEA2AE0-025E-4836-A354-B1EF131685E2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61037AA2-E175-407C-A8C4-CC0F0E16C759}" type="presOf" srcId="{52B40D2B-928F-47B7-9EFC-082C8AB444DD}" destId="{DF75F715-AB2C-4F51-9DC5-80B68F3663D6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FC9222DF-EA84-4576-9E08-F612C7863122}" type="presOf" srcId="{4D47EF66-C213-4B2C-8B5D-8ED153163357}" destId="{695F9B8A-9EA1-4FEA-8920-6130DDA5E771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  <dgm:cxn modelId="{10C01588-4EAD-4400-AE0C-FABE08E12B83}" type="presParOf" srcId="{A5F7D166-65B4-47A2-884C-5C4C9E74493F}" destId="{9C7F35DC-DD22-4DD9-840A-11FCA4872FCF}" srcOrd="4" destOrd="0" presId="urn:microsoft.com/office/officeart/2008/layout/LinedList"/>
    <dgm:cxn modelId="{B36EADD1-8BBB-4CEC-8BE4-830DCAE9A242}" type="presParOf" srcId="{9C7F35DC-DD22-4DD9-840A-11FCA4872FCF}" destId="{4B7E134B-FBC2-4D76-A256-19F7674ADA04}" srcOrd="0" destOrd="0" presId="urn:microsoft.com/office/officeart/2008/layout/LinedList"/>
    <dgm:cxn modelId="{77590368-5D06-4FE1-917A-9670DC6215F9}" type="presParOf" srcId="{9C7F35DC-DD22-4DD9-840A-11FCA4872FCF}" destId="{DF75F715-AB2C-4F51-9DC5-80B68F3663D6}" srcOrd="1" destOrd="0" presId="urn:microsoft.com/office/officeart/2008/layout/LinedList"/>
    <dgm:cxn modelId="{6CF17A8C-CD52-43EC-974C-EE93B2A40180}" type="presParOf" srcId="{9C7F35DC-DD22-4DD9-840A-11FCA4872FCF}" destId="{BE750AE5-DBEB-4C05-89E2-5DCB7210DB58}" srcOrd="2" destOrd="0" presId="urn:microsoft.com/office/officeart/2008/layout/LinedList"/>
    <dgm:cxn modelId="{FEFEC7F7-3199-4B4F-BEA0-9AC3EC13C0ED}" type="presParOf" srcId="{A5F7D166-65B4-47A2-884C-5C4C9E74493F}" destId="{924468F3-B3BA-4D99-BAB8-614AF762AC90}" srcOrd="5" destOrd="0" presId="urn:microsoft.com/office/officeart/2008/layout/LinedList"/>
    <dgm:cxn modelId="{EA327041-172B-4930-ACC3-D493CCF8415A}" type="presParOf" srcId="{A5F7D166-65B4-47A2-884C-5C4C9E74493F}" destId="{B2794F00-8006-4D49-9AAF-AB9E32356576}" srcOrd="6" destOrd="0" presId="urn:microsoft.com/office/officeart/2008/layout/LinedList"/>
    <dgm:cxn modelId="{D780887C-A182-4AE2-B19D-9C1D1C1765C0}" type="presParOf" srcId="{A5F7D166-65B4-47A2-884C-5C4C9E74493F}" destId="{4628B116-56E7-4094-906C-020A0BD183AF}" srcOrd="7" destOrd="0" presId="urn:microsoft.com/office/officeart/2008/layout/LinedList"/>
    <dgm:cxn modelId="{D62EB5FD-EBC7-49B9-BCE4-7359B4BAECD5}" type="presParOf" srcId="{4628B116-56E7-4094-906C-020A0BD183AF}" destId="{7A19D549-779C-43B0-A2E3-A4198894F661}" srcOrd="0" destOrd="0" presId="urn:microsoft.com/office/officeart/2008/layout/LinedList"/>
    <dgm:cxn modelId="{AD9FB340-B8E7-4540-BB83-6E123A3F163B}" type="presParOf" srcId="{4628B116-56E7-4094-906C-020A0BD183AF}" destId="{695F9B8A-9EA1-4FEA-8920-6130DDA5E771}" srcOrd="1" destOrd="0" presId="urn:microsoft.com/office/officeart/2008/layout/LinedList"/>
    <dgm:cxn modelId="{E41414E7-2CCB-4DA6-89D5-CB4AC32BBB66}" type="presParOf" srcId="{4628B116-56E7-4094-906C-020A0BD183AF}" destId="{EAE06E1F-497A-4A8F-84F4-0161DC1C84F9}" srcOrd="2" destOrd="0" presId="urn:microsoft.com/office/officeart/2008/layout/LinedList"/>
    <dgm:cxn modelId="{79A630FD-2E01-4E68-90AB-EE5C82037DC0}" type="presParOf" srcId="{A5F7D166-65B4-47A2-884C-5C4C9E74493F}" destId="{A95897CF-D7E1-4AA2-A334-2D6CEF9C6AC7}" srcOrd="8" destOrd="0" presId="urn:microsoft.com/office/officeart/2008/layout/LinedList"/>
    <dgm:cxn modelId="{909DF70E-7614-4F76-B772-06B018249FF9}" type="presParOf" srcId="{A5F7D166-65B4-47A2-884C-5C4C9E74493F}" destId="{2919992D-2A40-497E-9BB3-EFFECCEEF33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5A76D3-777E-4746-83D3-732FF288E5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5343AC-3726-43E0-B549-1860C1511BF7}">
      <dgm:prSet phldrT="[Κείμενο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l-GR" sz="2000" b="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000" b="1" u="none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Ενέργειες πληροφόρησης και επικοινωνίας που προβλέπονται από τον Καν. 1303/2013</a:t>
          </a:r>
          <a:endParaRPr lang="el-GR" sz="2000" b="0" u="none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288CE4-FB44-449A-9EAC-B67E547F3CA4}" type="parTrans" cxnId="{42CAF13D-8E16-406A-8BFA-EE68A4DAB5BF}">
      <dgm:prSet/>
      <dgm:spPr/>
      <dgm:t>
        <a:bodyPr/>
        <a:lstStyle/>
        <a:p>
          <a:endParaRPr lang="el-GR"/>
        </a:p>
      </dgm:t>
    </dgm:pt>
    <dgm:pt modelId="{85F89C33-9CF0-4567-A784-00026205B72C}" type="sibTrans" cxnId="{42CAF13D-8E16-406A-8BFA-EE68A4DAB5BF}">
      <dgm:prSet/>
      <dgm:spPr/>
      <dgm:t>
        <a:bodyPr/>
        <a:lstStyle/>
        <a:p>
          <a:endParaRPr lang="el-GR"/>
        </a:p>
      </dgm:t>
    </dgm:pt>
    <dgm:pt modelId="{0CCB109C-225F-48F4-B471-96FB5717E325}">
      <dgm:prSet phldrT="[Κείμενο]" custT="1"/>
      <dgm:spPr/>
      <dgm:t>
        <a:bodyPr anchor="b"/>
        <a:lstStyle/>
        <a:p>
          <a:pPr rtl="0"/>
          <a:r>
            <a:rPr lang="el-GR" sz="1400" b="0" i="0" u="none" dirty="0">
              <a:latin typeface="Segoe UI Semilight" panose="020B0402040204020203" pitchFamily="34" charset="0"/>
              <a:cs typeface="Segoe UI Semilight" panose="020B0402040204020203" pitchFamily="34" charset="0"/>
            </a:rPr>
            <a:t>Απόκριση σε ερωτήματα που τίθενται από την πλευρά των Δικαιούχων σχετικά με την υποχρέωση ανάρτησης Πινακίδων και Αναμνηστικών Πλακών </a:t>
          </a:r>
        </a:p>
      </dgm:t>
    </dgm:pt>
    <dgm:pt modelId="{B3EAC23C-859D-43C1-A1C6-71E9ED961CAB}" type="parTrans" cxnId="{3F0FF3EA-263C-44E0-9D96-EEDF5581C953}">
      <dgm:prSet/>
      <dgm:spPr/>
      <dgm:t>
        <a:bodyPr/>
        <a:lstStyle/>
        <a:p>
          <a:endParaRPr lang="el-GR"/>
        </a:p>
      </dgm:t>
    </dgm:pt>
    <dgm:pt modelId="{0B5EE026-F7A2-4705-86B6-00B2A8107D06}" type="sibTrans" cxnId="{3F0FF3EA-263C-44E0-9D96-EEDF5581C953}">
      <dgm:prSet/>
      <dgm:spPr/>
      <dgm:t>
        <a:bodyPr/>
        <a:lstStyle/>
        <a:p>
          <a:endParaRPr lang="el-GR"/>
        </a:p>
      </dgm:t>
    </dgm:pt>
    <dgm:pt modelId="{55067C82-6381-40B6-BCC0-54F03DEF152D}" type="pres">
      <dgm:prSet presAssocID="{DE5A76D3-777E-4746-83D3-732FF288E503}" presName="vert0" presStyleCnt="0">
        <dgm:presLayoutVars>
          <dgm:dir/>
          <dgm:animOne val="branch"/>
          <dgm:animLvl val="lvl"/>
        </dgm:presLayoutVars>
      </dgm:prSet>
      <dgm:spPr/>
    </dgm:pt>
    <dgm:pt modelId="{C3D20C40-8AEF-4B95-9846-E0CAEB78B817}" type="pres">
      <dgm:prSet presAssocID="{395343AC-3726-43E0-B549-1860C1511BF7}" presName="thickLine" presStyleLbl="alignNode1" presStyleIdx="0" presStyleCnt="1"/>
      <dgm:spPr/>
    </dgm:pt>
    <dgm:pt modelId="{9ED25530-5DB1-474F-969C-25E81A08BC2D}" type="pres">
      <dgm:prSet presAssocID="{395343AC-3726-43E0-B549-1860C1511BF7}" presName="horz1" presStyleCnt="0"/>
      <dgm:spPr/>
    </dgm:pt>
    <dgm:pt modelId="{5D1096CD-F6E3-44CE-AF1A-EB2300125724}" type="pres">
      <dgm:prSet presAssocID="{395343AC-3726-43E0-B549-1860C1511BF7}" presName="tx1" presStyleLbl="revTx" presStyleIdx="0" presStyleCnt="2" custScaleX="357488"/>
      <dgm:spPr/>
    </dgm:pt>
    <dgm:pt modelId="{A5F7D166-65B4-47A2-884C-5C4C9E74493F}" type="pres">
      <dgm:prSet presAssocID="{395343AC-3726-43E0-B549-1860C1511BF7}" presName="vert1" presStyleCnt="0"/>
      <dgm:spPr/>
    </dgm:pt>
    <dgm:pt modelId="{D9782335-488E-429F-AB8F-4FA6FFA15649}" type="pres">
      <dgm:prSet presAssocID="{0CCB109C-225F-48F4-B471-96FB5717E325}" presName="vertSpace2a" presStyleCnt="0"/>
      <dgm:spPr/>
    </dgm:pt>
    <dgm:pt modelId="{C591C0BB-B486-402C-A118-6C5F715BC468}" type="pres">
      <dgm:prSet presAssocID="{0CCB109C-225F-48F4-B471-96FB5717E325}" presName="horz2" presStyleCnt="0"/>
      <dgm:spPr/>
    </dgm:pt>
    <dgm:pt modelId="{7C8F7D66-6DCC-41B3-BAA4-22CF2439451D}" type="pres">
      <dgm:prSet presAssocID="{0CCB109C-225F-48F4-B471-96FB5717E325}" presName="horzSpace2" presStyleCnt="0"/>
      <dgm:spPr/>
    </dgm:pt>
    <dgm:pt modelId="{B4DACF61-E464-41EC-B600-3FED5D845D16}" type="pres">
      <dgm:prSet presAssocID="{0CCB109C-225F-48F4-B471-96FB5717E325}" presName="tx2" presStyleLbl="revTx" presStyleIdx="1" presStyleCnt="2" custScaleY="33570" custLinFactNeighborX="708" custLinFactNeighborY="28803"/>
      <dgm:spPr/>
    </dgm:pt>
    <dgm:pt modelId="{2AA9D1F9-0D72-4793-A751-DF5C274B1D8D}" type="pres">
      <dgm:prSet presAssocID="{0CCB109C-225F-48F4-B471-96FB5717E325}" presName="vert2" presStyleCnt="0"/>
      <dgm:spPr/>
    </dgm:pt>
    <dgm:pt modelId="{81EFDBA8-05CC-4D32-969A-F3723DBC0B93}" type="pres">
      <dgm:prSet presAssocID="{0CCB109C-225F-48F4-B471-96FB5717E325}" presName="thinLine2b" presStyleLbl="callout" presStyleIdx="0" presStyleCnt="1" custLinFactY="500000" custLinFactNeighborX="-304" custLinFactNeighborY="542341"/>
      <dgm:spPr/>
    </dgm:pt>
    <dgm:pt modelId="{8ACD160D-961D-4D1E-8BDF-696BDB7746C5}" type="pres">
      <dgm:prSet presAssocID="{0CCB109C-225F-48F4-B471-96FB5717E325}" presName="vertSpace2b" presStyleCnt="0"/>
      <dgm:spPr/>
    </dgm:pt>
  </dgm:ptLst>
  <dgm:cxnLst>
    <dgm:cxn modelId="{42CAF13D-8E16-406A-8BFA-EE68A4DAB5BF}" srcId="{DE5A76D3-777E-4746-83D3-732FF288E503}" destId="{395343AC-3726-43E0-B549-1860C1511BF7}" srcOrd="0" destOrd="0" parTransId="{4E288CE4-FB44-449A-9EAC-B67E547F3CA4}" sibTransId="{85F89C33-9CF0-4567-A784-00026205B72C}"/>
    <dgm:cxn modelId="{C4C7154D-E222-4EF7-B22A-B685ADBE3A97}" type="presOf" srcId="{395343AC-3726-43E0-B549-1860C1511BF7}" destId="{5D1096CD-F6E3-44CE-AF1A-EB2300125724}" srcOrd="0" destOrd="0" presId="urn:microsoft.com/office/officeart/2008/layout/LinedList"/>
    <dgm:cxn modelId="{5886ACC0-E69B-4F59-A0A6-96FC8A801A27}" type="presOf" srcId="{0CCB109C-225F-48F4-B471-96FB5717E325}" destId="{B4DACF61-E464-41EC-B600-3FED5D845D16}" srcOrd="0" destOrd="0" presId="urn:microsoft.com/office/officeart/2008/layout/LinedList"/>
    <dgm:cxn modelId="{2E1006DA-32A5-44A6-A37F-A95826F35A56}" type="presOf" srcId="{DE5A76D3-777E-4746-83D3-732FF288E503}" destId="{55067C82-6381-40B6-BCC0-54F03DEF152D}" srcOrd="0" destOrd="0" presId="urn:microsoft.com/office/officeart/2008/layout/LinedList"/>
    <dgm:cxn modelId="{3F0FF3EA-263C-44E0-9D96-EEDF5581C953}" srcId="{395343AC-3726-43E0-B549-1860C1511BF7}" destId="{0CCB109C-225F-48F4-B471-96FB5717E325}" srcOrd="0" destOrd="0" parTransId="{B3EAC23C-859D-43C1-A1C6-71E9ED961CAB}" sibTransId="{0B5EE026-F7A2-4705-86B6-00B2A8107D06}"/>
    <dgm:cxn modelId="{D0DF0459-D5C0-449A-BCD5-4E9D96669397}" type="presParOf" srcId="{55067C82-6381-40B6-BCC0-54F03DEF152D}" destId="{C3D20C40-8AEF-4B95-9846-E0CAEB78B817}" srcOrd="0" destOrd="0" presId="urn:microsoft.com/office/officeart/2008/layout/LinedList"/>
    <dgm:cxn modelId="{C9558913-0CFE-4A3C-BDC4-E68F8B80B87E}" type="presParOf" srcId="{55067C82-6381-40B6-BCC0-54F03DEF152D}" destId="{9ED25530-5DB1-474F-969C-25E81A08BC2D}" srcOrd="1" destOrd="0" presId="urn:microsoft.com/office/officeart/2008/layout/LinedList"/>
    <dgm:cxn modelId="{50E7F1D1-060E-49E4-883E-29EA1FD3B6CE}" type="presParOf" srcId="{9ED25530-5DB1-474F-969C-25E81A08BC2D}" destId="{5D1096CD-F6E3-44CE-AF1A-EB2300125724}" srcOrd="0" destOrd="0" presId="urn:microsoft.com/office/officeart/2008/layout/LinedList"/>
    <dgm:cxn modelId="{D473F9E8-8213-42D5-B693-40A4B1328ECB}" type="presParOf" srcId="{9ED25530-5DB1-474F-969C-25E81A08BC2D}" destId="{A5F7D166-65B4-47A2-884C-5C4C9E74493F}" srcOrd="1" destOrd="0" presId="urn:microsoft.com/office/officeart/2008/layout/LinedList"/>
    <dgm:cxn modelId="{AE7F0F27-F5DE-4F8A-8B32-B40C7163713F}" type="presParOf" srcId="{A5F7D166-65B4-47A2-884C-5C4C9E74493F}" destId="{D9782335-488E-429F-AB8F-4FA6FFA15649}" srcOrd="0" destOrd="0" presId="urn:microsoft.com/office/officeart/2008/layout/LinedList"/>
    <dgm:cxn modelId="{EC74A5C6-B85E-4329-9116-131E9F25A22E}" type="presParOf" srcId="{A5F7D166-65B4-47A2-884C-5C4C9E74493F}" destId="{C591C0BB-B486-402C-A118-6C5F715BC468}" srcOrd="1" destOrd="0" presId="urn:microsoft.com/office/officeart/2008/layout/LinedList"/>
    <dgm:cxn modelId="{90C6F44B-51C5-48CC-94DD-371432633C23}" type="presParOf" srcId="{C591C0BB-B486-402C-A118-6C5F715BC468}" destId="{7C8F7D66-6DCC-41B3-BAA4-22CF2439451D}" srcOrd="0" destOrd="0" presId="urn:microsoft.com/office/officeart/2008/layout/LinedList"/>
    <dgm:cxn modelId="{F44D9AD1-ED07-47E5-BC78-3A61FB915B98}" type="presParOf" srcId="{C591C0BB-B486-402C-A118-6C5F715BC468}" destId="{B4DACF61-E464-41EC-B600-3FED5D845D16}" srcOrd="1" destOrd="0" presId="urn:microsoft.com/office/officeart/2008/layout/LinedList"/>
    <dgm:cxn modelId="{1C8DF5DF-5340-4F28-8DD4-C008E67CD2AD}" type="presParOf" srcId="{C591C0BB-B486-402C-A118-6C5F715BC468}" destId="{2AA9D1F9-0D72-4793-A751-DF5C274B1D8D}" srcOrd="2" destOrd="0" presId="urn:microsoft.com/office/officeart/2008/layout/LinedList"/>
    <dgm:cxn modelId="{0C13B596-BAD5-4FEF-8CB8-E2E130D48EFD}" type="presParOf" srcId="{A5F7D166-65B4-47A2-884C-5C4C9E74493F}" destId="{81EFDBA8-05CC-4D32-969A-F3723DBC0B93}" srcOrd="2" destOrd="0" presId="urn:microsoft.com/office/officeart/2008/layout/LinedList"/>
    <dgm:cxn modelId="{B5DB3701-243E-4677-93F9-7EB02698B367}" type="presParOf" srcId="{A5F7D166-65B4-47A2-884C-5C4C9E74493F}" destId="{8ACD160D-961D-4D1E-8BDF-696BDB7746C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2641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2641"/>
          <a:ext cx="2370250" cy="5404916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endParaRPr lang="el-GR" sz="2800" b="1" u="none" kern="1200" cap="none" spc="0" dirty="0">
            <a:ln w="0"/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Segoe UI Semilight" panose="020B0402040204020203" pitchFamily="34" charset="0"/>
            <a:ea typeface="Calibri" panose="020F0502020204030204" pitchFamily="34" charset="0"/>
            <a:cs typeface="Segoe UI Semilight" panose="020B0402040204020203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  <a:t>Ιστοσελίδα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641"/>
        <a:ext cx="2370250" cy="5404916"/>
      </dsp:txXfrm>
    </dsp:sp>
    <dsp:sp modelId="{B4DACF61-E464-41EC-B600-3FED5D845D16}">
      <dsp:nvSpPr>
        <dsp:cNvPr id="0" name=""/>
        <dsp:cNvSpPr/>
      </dsp:nvSpPr>
      <dsp:spPr>
        <a:xfrm>
          <a:off x="2419977" y="272887"/>
          <a:ext cx="2602389" cy="286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u="none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Καθημερινή ενημέρωση με τις απαραίτητες δράσεις επικοινωνίας βάσει του Κανονισμού 1303/2013 (ηλεκτρονική δημοσίευση του καταλόγου των πράξεων, κατάλογος προσκλήσεων </a:t>
          </a:r>
          <a:r>
            <a:rPr lang="el-GR" sz="1400" b="0" i="0" u="none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κ.λ.π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.), </a:t>
          </a:r>
        </a:p>
      </dsp:txBody>
      <dsp:txXfrm>
        <a:off x="2419977" y="272887"/>
        <a:ext cx="2602389" cy="2864551"/>
      </dsp:txXfrm>
    </dsp:sp>
    <dsp:sp modelId="{81EFDBA8-05CC-4D32-969A-F3723DBC0B93}">
      <dsp:nvSpPr>
        <dsp:cNvPr id="0" name=""/>
        <dsp:cNvSpPr/>
      </dsp:nvSpPr>
      <dsp:spPr>
        <a:xfrm>
          <a:off x="2370250" y="3137439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504B0-5853-41B6-96FD-3BC5E92CB725}">
      <dsp:nvSpPr>
        <dsp:cNvPr id="0" name=""/>
        <dsp:cNvSpPr/>
      </dsp:nvSpPr>
      <dsp:spPr>
        <a:xfrm>
          <a:off x="2426810" y="3200406"/>
          <a:ext cx="2602389" cy="68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Ενημερώνεται άμεσα για θέματα επικαιρότητας (εγκαίνια , εκδηλώσεις </a:t>
          </a:r>
          <a:r>
            <a:rPr lang="el-GR" sz="1400" b="0" i="0" u="none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κ.λ.π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.).</a:t>
          </a:r>
          <a:endParaRPr lang="el-GR" sz="1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426810" y="3200406"/>
        <a:ext cx="2602389" cy="685992"/>
      </dsp:txXfrm>
    </dsp:sp>
    <dsp:sp modelId="{D4486A7E-2A63-42D8-965E-FC48E088B914}">
      <dsp:nvSpPr>
        <dsp:cNvPr id="0" name=""/>
        <dsp:cNvSpPr/>
      </dsp:nvSpPr>
      <dsp:spPr>
        <a:xfrm>
          <a:off x="2370250" y="3962399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3555375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0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Προγραμματισμός ενεργειών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3555375" cy="5410200"/>
      </dsp:txXfrm>
    </dsp:sp>
    <dsp:sp modelId="{B4DACF61-E464-41EC-B600-3FED5D845D16}">
      <dsp:nvSpPr>
        <dsp:cNvPr id="0" name=""/>
        <dsp:cNvSpPr/>
      </dsp:nvSpPr>
      <dsp:spPr>
        <a:xfrm>
          <a:off x="3640215" y="1345682"/>
          <a:ext cx="3903584" cy="35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Προκήρυξη Διαγωνισμού Μάιος 2022</a:t>
          </a:r>
        </a:p>
      </dsp:txBody>
      <dsp:txXfrm>
        <a:off x="3640215" y="1345682"/>
        <a:ext cx="3903584" cy="352832"/>
      </dsp:txXfrm>
    </dsp:sp>
    <dsp:sp modelId="{81EFDBA8-05CC-4D32-969A-F3723DBC0B93}">
      <dsp:nvSpPr>
        <dsp:cNvPr id="0" name=""/>
        <dsp:cNvSpPr/>
      </dsp:nvSpPr>
      <dsp:spPr>
        <a:xfrm>
          <a:off x="3543281" y="1815923"/>
          <a:ext cx="3978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CE24-E277-4E04-9B4B-0D75001C94F0}">
      <dsp:nvSpPr>
        <dsp:cNvPr id="0" name=""/>
        <dsp:cNvSpPr/>
      </dsp:nvSpPr>
      <dsp:spPr>
        <a:xfrm>
          <a:off x="3629966" y="724784"/>
          <a:ext cx="3903584" cy="152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Προϋπολογισμός 1,5 εκ. € + ΦΠΑ</a:t>
          </a:r>
        </a:p>
      </dsp:txBody>
      <dsp:txXfrm>
        <a:off x="3629966" y="724784"/>
        <a:ext cx="3903584" cy="1523437"/>
      </dsp:txXfrm>
    </dsp:sp>
    <dsp:sp modelId="{C019CBB6-BBD5-466A-A279-551F8D1ACD82}">
      <dsp:nvSpPr>
        <dsp:cNvPr id="0" name=""/>
        <dsp:cNvSpPr/>
      </dsp:nvSpPr>
      <dsp:spPr>
        <a:xfrm>
          <a:off x="3555375" y="2362201"/>
          <a:ext cx="3978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F967D-6C3D-4CC4-B2A4-35A5ACDBC97E}">
      <dsp:nvSpPr>
        <dsp:cNvPr id="0" name=""/>
        <dsp:cNvSpPr/>
      </dsp:nvSpPr>
      <dsp:spPr>
        <a:xfrm>
          <a:off x="3629966" y="2434197"/>
          <a:ext cx="3903584" cy="2782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Υλοποίηση έως 31-12-2023</a:t>
          </a:r>
        </a:p>
      </dsp:txBody>
      <dsp:txXfrm>
        <a:off x="3629966" y="2434197"/>
        <a:ext cx="3903584" cy="2782902"/>
      </dsp:txXfrm>
    </dsp:sp>
    <dsp:sp modelId="{849A5094-3262-4CA1-92D8-87914D635B68}">
      <dsp:nvSpPr>
        <dsp:cNvPr id="0" name=""/>
        <dsp:cNvSpPr/>
      </dsp:nvSpPr>
      <dsp:spPr>
        <a:xfrm>
          <a:off x="3545946" y="2819400"/>
          <a:ext cx="3978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2370250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endParaRPr lang="el-GR" sz="2800" b="1" u="none" kern="1200" cap="none" spc="0" dirty="0">
            <a:ln w="0"/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Segoe UI Semilight" panose="020B0402040204020203" pitchFamily="34" charset="0"/>
            <a:ea typeface="Calibri" panose="020F0502020204030204" pitchFamily="34" charset="0"/>
            <a:cs typeface="Segoe UI Semilight" panose="020B0402040204020203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  <a:t>Ιστοσελίδα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2370250" cy="5410200"/>
      </dsp:txXfrm>
    </dsp:sp>
    <dsp:sp modelId="{B4DACF61-E464-41EC-B600-3FED5D845D16}">
      <dsp:nvSpPr>
        <dsp:cNvPr id="0" name=""/>
        <dsp:cNvSpPr/>
      </dsp:nvSpPr>
      <dsp:spPr>
        <a:xfrm>
          <a:off x="2419977" y="266283"/>
          <a:ext cx="2602389" cy="229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Καταχωρήθηκαν όλες οι εντάξεις των έργων στο ΕΠ-ΥΜΕΠΕΡΑΑ καθώς και οι τροποποιήσεις τους</a:t>
          </a:r>
        </a:p>
      </dsp:txBody>
      <dsp:txXfrm>
        <a:off x="2419977" y="266283"/>
        <a:ext cx="2602389" cy="2295255"/>
      </dsp:txXfrm>
    </dsp:sp>
    <dsp:sp modelId="{81EFDBA8-05CC-4D32-969A-F3723DBC0B93}">
      <dsp:nvSpPr>
        <dsp:cNvPr id="0" name=""/>
        <dsp:cNvSpPr/>
      </dsp:nvSpPr>
      <dsp:spPr>
        <a:xfrm>
          <a:off x="2370250" y="2561538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6C88A-53BD-4BBF-AC25-7F29C0A7718E}">
      <dsp:nvSpPr>
        <dsp:cNvPr id="0" name=""/>
        <dsp:cNvSpPr/>
      </dsp:nvSpPr>
      <dsp:spPr>
        <a:xfrm>
          <a:off x="2426810" y="2679608"/>
          <a:ext cx="2602389" cy="231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Καταχωρήθηκαν οι νέες Προσκλήσεις για την υποβολή προτάσεων στο ΕΠ-ΥΜΕΠΕΡΑΑ καθώς και οι τροποποιήσεις τους τόσο στην ιστοσελίδα του Επιχειρησιακού Προγράμματος όσο και στην ιστοσελίδα του ΕΣΠΑ μέσω της πλατφόρμας του ΔΙΑΥΛΟΥ. </a:t>
          </a:r>
          <a:endParaRPr lang="el-GR" sz="1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426810" y="2679608"/>
        <a:ext cx="2602389" cy="2315173"/>
      </dsp:txXfrm>
    </dsp:sp>
    <dsp:sp modelId="{D7EE61EB-CF36-4DED-800B-A383518E9762}">
      <dsp:nvSpPr>
        <dsp:cNvPr id="0" name=""/>
        <dsp:cNvSpPr/>
      </dsp:nvSpPr>
      <dsp:spPr>
        <a:xfrm>
          <a:off x="2370250" y="4941038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2370250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Segoe UI Semilight" panose="020B0402040204020203" pitchFamily="34" charset="0"/>
            <a:ea typeface="Calibri" panose="020F0502020204030204" pitchFamily="34" charset="0"/>
            <a:cs typeface="Segoe UI Semilight" panose="020B0402040204020203" pitchFamily="34" charset="0"/>
          </a:endParaRPr>
        </a:p>
      </dsp:txBody>
      <dsp:txXfrm>
        <a:off x="0" y="0"/>
        <a:ext cx="2370250" cy="5410200"/>
      </dsp:txXfrm>
    </dsp:sp>
    <dsp:sp modelId="{B4DACF61-E464-41EC-B600-3FED5D845D16}">
      <dsp:nvSpPr>
        <dsp:cNvPr id="0" name=""/>
        <dsp:cNvSpPr/>
      </dsp:nvSpPr>
      <dsp:spPr>
        <a:xfrm>
          <a:off x="2419977" y="248055"/>
          <a:ext cx="2602389" cy="187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Συμμετοχή στην </a:t>
          </a:r>
          <a:r>
            <a:rPr lang="el-GR" sz="1400" b="1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84η ΔΕΘ 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(Θεσσαλονίκη, </a:t>
          </a:r>
          <a:b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07-15 Σεπτεμβρίου 2019)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0" i="0" u="none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419977" y="248055"/>
        <a:ext cx="2602389" cy="1877185"/>
      </dsp:txXfrm>
    </dsp:sp>
    <dsp:sp modelId="{81EFDBA8-05CC-4D32-969A-F3723DBC0B93}">
      <dsp:nvSpPr>
        <dsp:cNvPr id="0" name=""/>
        <dsp:cNvSpPr/>
      </dsp:nvSpPr>
      <dsp:spPr>
        <a:xfrm>
          <a:off x="2370250" y="2125240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6C88A-53BD-4BBF-AC25-7F29C0A7718E}">
      <dsp:nvSpPr>
        <dsp:cNvPr id="0" name=""/>
        <dsp:cNvSpPr/>
      </dsp:nvSpPr>
      <dsp:spPr>
        <a:xfrm>
          <a:off x="2426810" y="2235228"/>
          <a:ext cx="2602389" cy="1300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Συμμετοχή στην </a:t>
          </a:r>
          <a:r>
            <a:rPr lang="el-GR" sz="1400" b="1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85η ΔΕΘ 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(Θεσσαλονίκη,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11-19 Σεπτεμβρίου 2021)</a:t>
          </a:r>
          <a:endParaRPr lang="el-GR" sz="1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426810" y="2235228"/>
        <a:ext cx="2602389" cy="1300406"/>
      </dsp:txXfrm>
    </dsp:sp>
    <dsp:sp modelId="{D7EE61EB-CF36-4DED-800B-A383518E9762}">
      <dsp:nvSpPr>
        <dsp:cNvPr id="0" name=""/>
        <dsp:cNvSpPr/>
      </dsp:nvSpPr>
      <dsp:spPr>
        <a:xfrm>
          <a:off x="2370250" y="3485570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7018A-5024-4042-80E4-01321CB4C3D0}">
      <dsp:nvSpPr>
        <dsp:cNvPr id="0" name=""/>
        <dsp:cNvSpPr/>
      </dsp:nvSpPr>
      <dsp:spPr>
        <a:xfrm>
          <a:off x="2426810" y="3601965"/>
          <a:ext cx="2602389" cy="123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Συμμετοχή στην </a:t>
          </a:r>
          <a:r>
            <a:rPr lang="el-GR" sz="1400" b="1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86η ΔΕΘ 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(Θεσσαλονίκη, </a:t>
          </a:r>
          <a:b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10-18 Σεπτεμβρίου 2022)</a:t>
          </a:r>
          <a:endParaRPr lang="el-GR" sz="1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426810" y="3601965"/>
        <a:ext cx="2602389" cy="1237350"/>
      </dsp:txXfrm>
    </dsp:sp>
    <dsp:sp modelId="{9AA0B563-678A-47C2-8761-BD700214D3FA}">
      <dsp:nvSpPr>
        <dsp:cNvPr id="0" name=""/>
        <dsp:cNvSpPr/>
      </dsp:nvSpPr>
      <dsp:spPr>
        <a:xfrm>
          <a:off x="2362187" y="4759965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2370250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2370250" cy="5410200"/>
      </dsp:txXfrm>
    </dsp:sp>
    <dsp:sp modelId="{B4DACF61-E464-41EC-B600-3FED5D845D16}">
      <dsp:nvSpPr>
        <dsp:cNvPr id="0" name=""/>
        <dsp:cNvSpPr/>
      </dsp:nvSpPr>
      <dsp:spPr>
        <a:xfrm>
          <a:off x="2419977" y="270510"/>
          <a:ext cx="2602389" cy="266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Στήριξη Έκδοσης ημερολογίων ΙΟΑΣ ετών 2019, 2020, 2021 και 2022</a:t>
          </a:r>
          <a:endParaRPr lang="el-GR" sz="1400" b="0" i="0" u="none" kern="1200" dirty="0"/>
        </a:p>
      </dsp:txBody>
      <dsp:txXfrm>
        <a:off x="2419977" y="270510"/>
        <a:ext cx="2602389" cy="2662034"/>
      </dsp:txXfrm>
    </dsp:sp>
    <dsp:sp modelId="{81EFDBA8-05CC-4D32-969A-F3723DBC0B93}">
      <dsp:nvSpPr>
        <dsp:cNvPr id="0" name=""/>
        <dsp:cNvSpPr/>
      </dsp:nvSpPr>
      <dsp:spPr>
        <a:xfrm>
          <a:off x="2370250" y="2932544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2370250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2370250" cy="5410200"/>
      </dsp:txXfrm>
    </dsp:sp>
    <dsp:sp modelId="{B4DACF61-E464-41EC-B600-3FED5D845D16}">
      <dsp:nvSpPr>
        <dsp:cNvPr id="0" name=""/>
        <dsp:cNvSpPr/>
      </dsp:nvSpPr>
      <dsp:spPr>
        <a:xfrm>
          <a:off x="2419977" y="270510"/>
          <a:ext cx="2602389" cy="266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Αναδιαμόρφωση και παραγωγή </a:t>
          </a:r>
          <a:r>
            <a:rPr lang="el-GR" sz="1400" b="1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Ενημερωτικού Φυλλαδίου 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ΕΠ-ΥΜΕΠΕΡΑΑ (2019)</a:t>
          </a:r>
        </a:p>
      </dsp:txBody>
      <dsp:txXfrm>
        <a:off x="2419977" y="270510"/>
        <a:ext cx="2602389" cy="2662034"/>
      </dsp:txXfrm>
    </dsp:sp>
    <dsp:sp modelId="{81EFDBA8-05CC-4D32-969A-F3723DBC0B93}">
      <dsp:nvSpPr>
        <dsp:cNvPr id="0" name=""/>
        <dsp:cNvSpPr/>
      </dsp:nvSpPr>
      <dsp:spPr>
        <a:xfrm>
          <a:off x="2370250" y="2932544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2370250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2370250" cy="5410200"/>
      </dsp:txXfrm>
    </dsp:sp>
    <dsp:sp modelId="{B4DACF61-E464-41EC-B600-3FED5D845D16}">
      <dsp:nvSpPr>
        <dsp:cNvPr id="0" name=""/>
        <dsp:cNvSpPr/>
      </dsp:nvSpPr>
      <dsp:spPr>
        <a:xfrm>
          <a:off x="2419977" y="270510"/>
          <a:ext cx="2602389" cy="266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Συμμετοχή σε ενημερωτικές εκδηλώσεις / ημερίδες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(2020)</a:t>
          </a:r>
        </a:p>
      </dsp:txBody>
      <dsp:txXfrm>
        <a:off x="2419977" y="270510"/>
        <a:ext cx="2602389" cy="2662034"/>
      </dsp:txXfrm>
    </dsp:sp>
    <dsp:sp modelId="{81EFDBA8-05CC-4D32-969A-F3723DBC0B93}">
      <dsp:nvSpPr>
        <dsp:cNvPr id="0" name=""/>
        <dsp:cNvSpPr/>
      </dsp:nvSpPr>
      <dsp:spPr>
        <a:xfrm>
          <a:off x="2370250" y="2932544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2370250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Προωθητικές ενέργειες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2370250" cy="5410200"/>
      </dsp:txXfrm>
    </dsp:sp>
    <dsp:sp modelId="{B4DACF61-E464-41EC-B600-3FED5D845D16}">
      <dsp:nvSpPr>
        <dsp:cNvPr id="0" name=""/>
        <dsp:cNvSpPr/>
      </dsp:nvSpPr>
      <dsp:spPr>
        <a:xfrm>
          <a:off x="2419977" y="270510"/>
          <a:ext cx="2602389" cy="266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Αναρτήσεις πληροφοριακού υλικού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(2020</a:t>
          </a:r>
          <a:r>
            <a:rPr lang="en-US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-2021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)</a:t>
          </a:r>
        </a:p>
      </dsp:txBody>
      <dsp:txXfrm>
        <a:off x="2419977" y="270510"/>
        <a:ext cx="2602389" cy="2662034"/>
      </dsp:txXfrm>
    </dsp:sp>
    <dsp:sp modelId="{81EFDBA8-05CC-4D32-969A-F3723DBC0B93}">
      <dsp:nvSpPr>
        <dsp:cNvPr id="0" name=""/>
        <dsp:cNvSpPr/>
      </dsp:nvSpPr>
      <dsp:spPr>
        <a:xfrm>
          <a:off x="2370250" y="2932544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2370250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Άλλες ενέργειες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2370250" cy="5410200"/>
      </dsp:txXfrm>
    </dsp:sp>
    <dsp:sp modelId="{B4DACF61-E464-41EC-B600-3FED5D845D16}">
      <dsp:nvSpPr>
        <dsp:cNvPr id="0" name=""/>
        <dsp:cNvSpPr/>
      </dsp:nvSpPr>
      <dsp:spPr>
        <a:xfrm>
          <a:off x="2419977" y="270510"/>
          <a:ext cx="2602389" cy="181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Έρευνα κοινού (Θεσσαλονίκη 9</a:t>
          </a:r>
          <a:r>
            <a:rPr lang="el-GR" sz="1400" b="0" i="0" u="none" kern="1200" baseline="30000" dirty="0">
              <a:latin typeface="Segoe UI Semilight" panose="020B0402040204020203" pitchFamily="34" charset="0"/>
              <a:cs typeface="Segoe UI Semilight" panose="020B0402040204020203" pitchFamily="34" charset="0"/>
            </a:rPr>
            <a:t>ος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2019)</a:t>
          </a:r>
        </a:p>
      </dsp:txBody>
      <dsp:txXfrm>
        <a:off x="2419977" y="270510"/>
        <a:ext cx="2602389" cy="1816204"/>
      </dsp:txXfrm>
    </dsp:sp>
    <dsp:sp modelId="{81EFDBA8-05CC-4D32-969A-F3723DBC0B93}">
      <dsp:nvSpPr>
        <dsp:cNvPr id="0" name=""/>
        <dsp:cNvSpPr/>
      </dsp:nvSpPr>
      <dsp:spPr>
        <a:xfrm>
          <a:off x="2370250" y="2086714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5F715-AB2C-4F51-9DC5-80B68F3663D6}">
      <dsp:nvSpPr>
        <dsp:cNvPr id="0" name=""/>
        <dsp:cNvSpPr/>
      </dsp:nvSpPr>
      <dsp:spPr>
        <a:xfrm>
          <a:off x="2419977" y="2357224"/>
          <a:ext cx="2602389" cy="90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Έρευνα κοινού (Θεσσαλονίκη 9</a:t>
          </a:r>
          <a:r>
            <a:rPr lang="el-GR" sz="1400" b="0" i="0" u="none" kern="1200" baseline="30000" dirty="0">
              <a:latin typeface="Segoe UI Semilight" panose="020B0402040204020203" pitchFamily="34" charset="0"/>
              <a:cs typeface="Segoe UI Semilight" panose="020B0402040204020203" pitchFamily="34" charset="0"/>
            </a:rPr>
            <a:t>ος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2021)</a:t>
          </a:r>
        </a:p>
      </dsp:txBody>
      <dsp:txXfrm>
        <a:off x="2419977" y="2357224"/>
        <a:ext cx="2602389" cy="901718"/>
      </dsp:txXfrm>
    </dsp:sp>
    <dsp:sp modelId="{924468F3-B3BA-4D99-BAB8-614AF762AC90}">
      <dsp:nvSpPr>
        <dsp:cNvPr id="0" name=""/>
        <dsp:cNvSpPr/>
      </dsp:nvSpPr>
      <dsp:spPr>
        <a:xfrm>
          <a:off x="2370250" y="3258942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F9B8A-9EA1-4FEA-8920-6130DDA5E771}">
      <dsp:nvSpPr>
        <dsp:cNvPr id="0" name=""/>
        <dsp:cNvSpPr/>
      </dsp:nvSpPr>
      <dsp:spPr>
        <a:xfrm>
          <a:off x="2419977" y="3529452"/>
          <a:ext cx="2602389" cy="723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Έρευνα κοινού (Θεσσαλονίκη 9</a:t>
          </a:r>
          <a:r>
            <a:rPr lang="el-GR" sz="1400" b="0" i="0" u="none" kern="1200" baseline="30000" dirty="0">
              <a:latin typeface="Segoe UI Semilight" panose="020B0402040204020203" pitchFamily="34" charset="0"/>
              <a:cs typeface="Segoe UI Semilight" panose="020B0402040204020203" pitchFamily="34" charset="0"/>
            </a:rPr>
            <a:t>ος</a:t>
          </a: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2022)</a:t>
          </a:r>
        </a:p>
      </dsp:txBody>
      <dsp:txXfrm>
        <a:off x="2419977" y="3529452"/>
        <a:ext cx="2602389" cy="723884"/>
      </dsp:txXfrm>
    </dsp:sp>
    <dsp:sp modelId="{A95897CF-D7E1-4AA2-A334-2D6CEF9C6AC7}">
      <dsp:nvSpPr>
        <dsp:cNvPr id="0" name=""/>
        <dsp:cNvSpPr/>
      </dsp:nvSpPr>
      <dsp:spPr>
        <a:xfrm>
          <a:off x="2370250" y="4253336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0C40-8AEF-4B95-9846-E0CAEB78B817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96CD-F6E3-44CE-AF1A-EB2300125724}">
      <dsp:nvSpPr>
        <dsp:cNvPr id="0" name=""/>
        <dsp:cNvSpPr/>
      </dsp:nvSpPr>
      <dsp:spPr>
        <a:xfrm>
          <a:off x="0" y="0"/>
          <a:ext cx="2370250" cy="5410200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Ενέργειες Πληροφόρησης &amp; Επικοινωνίας ΕΥΔ/ΕΠ-ΥΜΕΠΕΡΑΑ</a:t>
          </a:r>
          <a:endParaRPr lang="el-GR" sz="2000" b="1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br>
            <a:rPr lang="el-GR" sz="28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rPr>
          </a:br>
          <a:r>
            <a:rPr lang="el-GR" sz="2000" b="1" u="none" kern="120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Ενέργειες πληροφόρησης και επικοινωνίας που προβλέπονται από τον Καν. 1303/2013</a:t>
          </a:r>
          <a:endParaRPr lang="el-GR" sz="2000" b="0" u="none" kern="1200" cap="none" spc="0" dirty="0">
            <a:ln w="0"/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2370250" cy="5410200"/>
      </dsp:txXfrm>
    </dsp:sp>
    <dsp:sp modelId="{B4DACF61-E464-41EC-B600-3FED5D845D16}">
      <dsp:nvSpPr>
        <dsp:cNvPr id="0" name=""/>
        <dsp:cNvSpPr/>
      </dsp:nvSpPr>
      <dsp:spPr>
        <a:xfrm>
          <a:off x="2426810" y="1828809"/>
          <a:ext cx="2602389" cy="181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u="none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Απόκριση σε ερωτήματα που τίθενται από την πλευρά των Δικαιούχων σχετικά με την υποχρέωση ανάρτησης Πινακίδων και Αναμνηστικών Πλακών </a:t>
          </a:r>
        </a:p>
      </dsp:txBody>
      <dsp:txXfrm>
        <a:off x="2426810" y="1828809"/>
        <a:ext cx="2602389" cy="1816204"/>
      </dsp:txXfrm>
    </dsp:sp>
    <dsp:sp modelId="{81EFDBA8-05CC-4D32-969A-F3723DBC0B93}">
      <dsp:nvSpPr>
        <dsp:cNvPr id="0" name=""/>
        <dsp:cNvSpPr/>
      </dsp:nvSpPr>
      <dsp:spPr>
        <a:xfrm>
          <a:off x="2362187" y="3733800"/>
          <a:ext cx="2652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8638" cy="4184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/>
              <a:t>Δεύτερου επιπέδου</a:t>
            </a:r>
          </a:p>
          <a:p>
            <a:pPr lvl="2"/>
            <a:r>
              <a:rPr lang="el-GR" altLang="el-GR" noProof="0"/>
              <a:t>Τρίτου επιπέδου</a:t>
            </a:r>
          </a:p>
          <a:p>
            <a:pPr lvl="3"/>
            <a:r>
              <a:rPr lang="el-GR" altLang="el-GR" noProof="0"/>
              <a:t>Τέταρτου επιπέδου</a:t>
            </a:r>
          </a:p>
          <a:p>
            <a:pPr lvl="4"/>
            <a:r>
              <a:rPr lang="el-GR" altLang="el-GR" noProof="0"/>
              <a:t>Πέμπτου επιπέδου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4AE24A-5FB5-4151-93DB-B1F68B96AA5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B469A2-A01E-4D89-ACA6-FF46AC369DFA}" type="slidenum">
              <a:rPr lang="el-GR" altLang="el-GR"/>
              <a:pPr>
                <a:spcBef>
                  <a:spcPct val="0"/>
                </a:spcBef>
              </a:pPr>
              <a:t>1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5" y="5181600"/>
            <a:ext cx="1431925" cy="1624013"/>
          </a:xfrm>
          <a:prstGeom prst="rect">
            <a:avLst/>
          </a:prstGeom>
          <a:noFill/>
          <a:effectLst>
            <a:outerShdw blurRad="254000" dist="50800" dir="5400000" algn="ctr" rotWithShape="0">
              <a:schemeClr val="bg1">
                <a:alpha val="60000"/>
              </a:scheme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031B-F78F-4211-83B3-B21952CA8A69}" type="datetime1">
              <a:rPr lang="el-GR" altLang="el-GR"/>
              <a:pPr>
                <a:defRPr/>
              </a:pPr>
              <a:t>22/11/2022</a:t>
            </a:fld>
            <a:endParaRPr lang="en-US" alt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D262A-2DEF-4931-BEE9-8555E0C30F7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4470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5" y="5181600"/>
            <a:ext cx="1431925" cy="1624013"/>
          </a:xfrm>
          <a:prstGeom prst="rect">
            <a:avLst/>
          </a:prstGeom>
          <a:noFill/>
          <a:effectLst>
            <a:outerShdw blurRad="254000" dist="50800" dir="5400000" algn="ctr" rotWithShape="0">
              <a:schemeClr val="bg1">
                <a:alpha val="60000"/>
              </a:scheme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F328-13F5-4DDA-9B9B-D531AE0E6E0E}" type="datetime1">
              <a:rPr lang="el-GR" altLang="el-GR"/>
              <a:pPr>
                <a:defRPr/>
              </a:pPr>
              <a:t>22/11/2022</a:t>
            </a:fld>
            <a:endParaRPr lang="en-US" alt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46ACB-47C9-40AF-91DA-3D142FDAA31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659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628650" y="5719763"/>
            <a:ext cx="80041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606550"/>
            <a:ext cx="33496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0"/>
          <p:cNvGrpSpPr>
            <a:grpSpLocks/>
          </p:cNvGrpSpPr>
          <p:nvPr userDrawn="1"/>
        </p:nvGrpSpPr>
        <p:grpSpPr bwMode="auto">
          <a:xfrm>
            <a:off x="1682750" y="5972175"/>
            <a:ext cx="6172200" cy="693738"/>
            <a:chOff x="429" y="3801"/>
            <a:chExt cx="5136" cy="460"/>
          </a:xfrm>
        </p:grpSpPr>
        <p:sp>
          <p:nvSpPr>
            <p:cNvPr id="7" name="Rectangle 14"/>
            <p:cNvSpPr>
              <a:spLocks noChangeArrowheads="1"/>
            </p:cNvSpPr>
            <p:nvPr userDrawn="1"/>
          </p:nvSpPr>
          <p:spPr bwMode="auto">
            <a:xfrm>
              <a:off x="1869" y="4089"/>
              <a:ext cx="3040" cy="1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l-GR" sz="900" dirty="0" err="1">
                  <a:solidFill>
                    <a:srgbClr val="002060"/>
                  </a:solidFill>
                </a:rPr>
                <a:t>Με</a:t>
              </a:r>
              <a:r>
                <a:rPr lang="en-US" altLang="el-GR" sz="900" dirty="0">
                  <a:solidFill>
                    <a:srgbClr val="002060"/>
                  </a:solidFill>
                </a:rPr>
                <a:t> </a:t>
              </a:r>
              <a:r>
                <a:rPr lang="en-US" altLang="el-GR" sz="900" dirty="0" err="1">
                  <a:solidFill>
                    <a:srgbClr val="002060"/>
                  </a:solidFill>
                </a:rPr>
                <a:t>τη</a:t>
              </a:r>
              <a:r>
                <a:rPr lang="en-US" altLang="el-GR" sz="900" dirty="0">
                  <a:solidFill>
                    <a:srgbClr val="002060"/>
                  </a:solidFill>
                </a:rPr>
                <a:t> </a:t>
              </a:r>
              <a:r>
                <a:rPr lang="en-US" altLang="el-GR" sz="900" dirty="0" err="1">
                  <a:solidFill>
                    <a:srgbClr val="002060"/>
                  </a:solidFill>
                </a:rPr>
                <a:t>συγχρημ</a:t>
              </a:r>
              <a:r>
                <a:rPr lang="en-US" altLang="el-GR" sz="900" dirty="0">
                  <a:solidFill>
                    <a:srgbClr val="002060"/>
                  </a:solidFill>
                </a:rPr>
                <a:t>ατοδότηση της Ελλάδας και της Ευρωπαϊκής Ένωσης</a:t>
              </a:r>
            </a:p>
          </p:txBody>
        </p:sp>
        <p:pic>
          <p:nvPicPr>
            <p:cNvPr id="8" name="Picture 17" descr="espa1420_logo_rgb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" y="3824"/>
              <a:ext cx="729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eu_edet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" y="3801"/>
              <a:ext cx="44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 descr="Î¥ÏÎ¿ÏÏÎ³ÎµÎ¯Î¿ ÎÎ¹ÎºÎ¿Î½Î¿Î¼Î¯Î±Ï &amp; ÎÎ½Î¬ÏÏÏÎ¾Î·Ï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97575"/>
            <a:ext cx="12525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ctrTitle"/>
          </p:nvPr>
        </p:nvSpPr>
        <p:spPr>
          <a:xfrm>
            <a:off x="685800" y="2193930"/>
            <a:ext cx="7772400" cy="1470025"/>
          </a:xfrm>
        </p:spPr>
        <p:txBody>
          <a:bodyPr/>
          <a:lstStyle>
            <a:lvl1pPr>
              <a:defRPr sz="2800" smtClean="0">
                <a:latin typeface="Calibri Light" pitchFamily="34" charset="0"/>
              </a:defRPr>
            </a:lvl1pPr>
          </a:lstStyle>
          <a:p>
            <a:pPr lvl="0"/>
            <a:r>
              <a:rPr lang="el-GR" altLang="el-GR" noProof="0"/>
              <a:t>Κάντε κλικ για επεξεργασία του τίτλου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latin typeface="Calibri" pitchFamily="34" charset="0"/>
              </a:defRPr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54306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9"/>
          <p:cNvCxnSpPr/>
          <p:nvPr/>
        </p:nvCxnSpPr>
        <p:spPr>
          <a:xfrm>
            <a:off x="628650" y="5719763"/>
            <a:ext cx="80041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71438" y="-73025"/>
            <a:ext cx="85423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400" b="1" dirty="0">
                <a:solidFill>
                  <a:schemeClr val="bg1"/>
                </a:solidFill>
              </a:rPr>
              <a:t>ΕΙΔΙΚΗ ΓΡΑΜΜΑΤΕΙΑ ΔΙΑΧΕΙΡΙΣΗΣ ΤΟΜΕΑΚΩΝ ΕΠ ΤΟΥ ΕΤΠΑ &amp; ΤΣ 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-47625" y="384175"/>
            <a:ext cx="7942263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400" b="1" dirty="0">
                <a:solidFill>
                  <a:schemeClr val="bg1"/>
                </a:solidFill>
              </a:rPr>
              <a:t>ΕΙΔΙΚΗ ΥΠΗΡΕΣΙΑ ΔΙΑΧΕΙΡΙΣΗΣ Ε.Π. «ΥΠΟΔΟΜΕΣ ΜΕΤΑΦΟΡΩΝ, ΠΕΡΙΒΑΛΛΟΝ &amp; ΑΕΙΦΟΡΟΣ ΑΝΑΠΤΥΞΗ»</a:t>
            </a:r>
          </a:p>
        </p:txBody>
      </p:sp>
      <p:pic>
        <p:nvPicPr>
          <p:cNvPr id="12" name="Εικόνα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606550"/>
            <a:ext cx="33496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Placeholder 1"/>
          <p:cNvSpPr>
            <a:spLocks noGrp="1"/>
          </p:cNvSpPr>
          <p:nvPr>
            <p:ph type="ctrTitle"/>
          </p:nvPr>
        </p:nvSpPr>
        <p:spPr>
          <a:xfrm>
            <a:off x="685800" y="2193930"/>
            <a:ext cx="7772400" cy="1470025"/>
          </a:xfrm>
        </p:spPr>
        <p:txBody>
          <a:bodyPr/>
          <a:lstStyle>
            <a:lvl1pPr>
              <a:defRPr sz="2800" smtClean="0">
                <a:latin typeface="Calibri Light" pitchFamily="34" charset="0"/>
              </a:defRPr>
            </a:lvl1pPr>
          </a:lstStyle>
          <a:p>
            <a:pPr lvl="0"/>
            <a:r>
              <a:rPr lang="el-GR" altLang="el-GR" noProof="0"/>
              <a:t>Κάντε κλικ για επεξεργασία του τίτλου</a:t>
            </a:r>
          </a:p>
        </p:txBody>
      </p:sp>
      <p:sp>
        <p:nvSpPr>
          <p:cNvPr id="10251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latin typeface="Calibri" pitchFamily="34" charset="0"/>
              </a:defRPr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33990B0D-8F6A-8022-6D5F-726268E2E7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28" y="6006303"/>
            <a:ext cx="924275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BF58CA02-3C07-17E8-F5CD-41CF1FB803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24600" y="6140198"/>
            <a:ext cx="1295400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l-GR" altLang="el-GR" sz="700" b="1" dirty="0">
                <a:solidFill>
                  <a:srgbClr val="003399"/>
                </a:solidFill>
                <a:latin typeface="Arial" panose="020B0604020202020204" pitchFamily="34" charset="0"/>
              </a:rPr>
              <a:t>Με τη συγχρηματοδότηση της Ελλάδας και της Ευρωπαϊκής Ένωσης</a:t>
            </a:r>
            <a:endParaRPr lang="en-US" altLang="el-GR" sz="7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39DC3F9-0B72-7A27-B753-11C7A8154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6094244"/>
            <a:ext cx="1433513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l-GR" altLang="el-GR" sz="700" b="1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+mn-cs"/>
              </a:rPr>
              <a:t>Ειδική Υπηρεσία Διαχείρισης ΕΠ-ΥΜΕΠΕΡΑΑ</a:t>
            </a:r>
            <a:endParaRPr lang="en-US" altLang="el-GR" sz="700" b="1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B12F4B35-C255-07AE-4228-C98B1E902A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17505"/>
            <a:ext cx="790575" cy="8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Εικόνα 1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E4ADBEA-1C06-4ED8-86CF-C2688747A5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6006307"/>
            <a:ext cx="1482943" cy="53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053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07315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Κάντε κλικ για επεξεργασία του τίτλου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578100"/>
            <a:ext cx="78867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altLang="en-US"/>
              <a:t>Δεύτερου επιπέδου</a:t>
            </a:r>
          </a:p>
          <a:p>
            <a:pPr lvl="2"/>
            <a:r>
              <a:rPr lang="en-US" altLang="en-US"/>
              <a:t>Τρίτου επιπέδου</a:t>
            </a:r>
          </a:p>
          <a:p>
            <a:pPr lvl="3"/>
            <a:r>
              <a:rPr lang="en-US" altLang="en-US"/>
              <a:t>Τέταρτου επιπέδου</a:t>
            </a:r>
          </a:p>
          <a:p>
            <a:pPr lvl="4"/>
            <a:r>
              <a:rPr lang="en-US" altLang="en-US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C86F48-0051-4CE2-8F6F-9048D970833E}" type="datetime1">
              <a:rPr lang="el-GR" altLang="el-GR"/>
              <a:pPr>
                <a:defRPr/>
              </a:pPr>
              <a:t>22/11/2022</a:t>
            </a:fld>
            <a:endParaRPr lang="en-US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D072925-29ED-4D93-B2BD-46A15A971978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71438" y="-76200"/>
            <a:ext cx="9139238" cy="446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300" b="1" dirty="0">
                <a:solidFill>
                  <a:schemeClr val="bg1"/>
                </a:solidFill>
              </a:rPr>
              <a:t>Ε.Π. «ΥΠΟΔΟΜΕΣ ΜΕΤΑΦΟΡΩΝ, ΠΕΡΙΒΑΛΛΟΝ &amp; ΑΕΙΦΟΡΟΣ ΑΝΑΠΤΥΞΗ»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0" y="304800"/>
            <a:ext cx="8534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2000" b="1" dirty="0">
                <a:solidFill>
                  <a:schemeClr val="bg1"/>
                </a:solidFill>
              </a:rPr>
              <a:t>6</a:t>
            </a:r>
            <a:r>
              <a:rPr lang="el-GR" altLang="el-GR" sz="2000" b="1" baseline="30000" dirty="0">
                <a:solidFill>
                  <a:schemeClr val="bg1"/>
                </a:solidFill>
              </a:rPr>
              <a:t>η</a:t>
            </a:r>
            <a:r>
              <a:rPr lang="el-GR" altLang="el-GR" sz="2000" b="1" dirty="0">
                <a:solidFill>
                  <a:schemeClr val="bg1"/>
                </a:solidFill>
              </a:rPr>
              <a:t> ΣΥΝΕΔΡΙΑΣΗ ΕΠΙΤΡΟΠΗΣ ΠΑΡΑΚΟΛΟΥΘΗΣΗΣ, </a:t>
            </a:r>
            <a:r>
              <a:rPr lang="el-GR" altLang="el-GR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ΑΘΗΝΑ </a:t>
            </a:r>
            <a:r>
              <a:rPr lang="en-US" altLang="el-GR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23</a:t>
            </a:r>
            <a:r>
              <a:rPr lang="el-GR" altLang="el-GR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ΝΟΕΜΒΡΙΟΥ 2022</a:t>
            </a:r>
            <a:r>
              <a:rPr lang="el-GR" altLang="el-GR" sz="1600" b="1" dirty="0">
                <a:solidFill>
                  <a:schemeClr val="bg1"/>
                </a:solidFill>
              </a:rPr>
              <a:t>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 bwMode="auto">
          <a:xfrm>
            <a:off x="533400" y="1524000"/>
            <a:ext cx="7772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3200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  <a:t>ΤΟ Ε.Π. «ΥΠΟΔΟΜΕΣ ΜΕΤΑΦΟΡΩΝ, </a:t>
            </a:r>
            <a:br>
              <a:rPr lang="el-GR" sz="3200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r>
              <a:rPr lang="el-GR" sz="3200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  <a:t>ΠΕΡΙΒΑΛΛΟΝ &amp; ΑΕΙΦΟΡΟΣ ΑΝΑΠΤΥΞΗ»</a:t>
            </a:r>
            <a:br>
              <a:rPr lang="el-GR" sz="3200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endParaRPr lang="el-GR" sz="3200" b="1" dirty="0">
              <a:solidFill>
                <a:srgbClr val="0070C0"/>
              </a:solidFill>
              <a:latin typeface="Calibri Light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l-GR" sz="2800" b="1" i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  <a:t>ΠΛΗΡΟΦΟΡΗΣΗ ΚΑΙ ΕΠΙΚΟΙΝΩΝΙΑ</a:t>
            </a:r>
            <a:br>
              <a:rPr lang="en-US" sz="2800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br>
              <a:rPr lang="en-US" sz="1600" b="1" i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br>
              <a:rPr lang="en-US" sz="1600" b="1" i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br>
              <a:rPr lang="en-US" sz="1600" b="1" i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br>
              <a:rPr lang="en-US" sz="1600" b="1" i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br>
              <a:rPr lang="en-US" sz="1600" b="1" i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br>
              <a:rPr lang="en-US" sz="1600" b="1" i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r>
              <a:rPr lang="el-GR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  <a:t>Χριστίνα ΔΡΙΤΣΑ</a:t>
            </a:r>
          </a:p>
          <a:p>
            <a:pPr>
              <a:lnSpc>
                <a:spcPct val="90000"/>
              </a:lnSpc>
              <a:defRPr/>
            </a:pPr>
            <a:r>
              <a:rPr lang="el-GR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  <a:t>Προϊσταμένη  Μον Α</a:t>
            </a:r>
          </a:p>
          <a:p>
            <a:pPr>
              <a:lnSpc>
                <a:spcPct val="90000"/>
              </a:lnSpc>
              <a:defRPr/>
            </a:pPr>
            <a:r>
              <a:rPr lang="el-GR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  <a:t>ΕΥΔ/ΕΠ-ΥΜΕΠΕΡΑΑ</a:t>
            </a:r>
            <a:br>
              <a:rPr lang="el-GR" b="1" dirty="0">
                <a:solidFill>
                  <a:srgbClr val="0070C0"/>
                </a:solidFill>
                <a:latin typeface="Calibri Light" pitchFamily="34" charset="0"/>
                <a:ea typeface="+mj-ea"/>
                <a:cs typeface="+mj-cs"/>
              </a:rPr>
            </a:br>
            <a:endParaRPr lang="el-GR" b="1" dirty="0">
              <a:solidFill>
                <a:srgbClr val="0070C0"/>
              </a:solidFill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33E12E2-BC53-4781-AE19-12420FFCD559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28950ADA-0DA5-5F4D-FBC9-FC4885466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847431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4DAFC2-DA26-6DE0-3192-BADDFB20E4B7}"/>
              </a:ext>
            </a:extLst>
          </p:cNvPr>
          <p:cNvSpPr txBox="1"/>
          <p:nvPr/>
        </p:nvSpPr>
        <p:spPr>
          <a:xfrm>
            <a:off x="5910943" y="3302168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Συμμετοχή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στο πλαίσιο του  Προγράμματος </a:t>
            </a:r>
            <a:r>
              <a:rPr lang="el-GR" sz="1200" i="0" u="none" strike="noStrike" dirty="0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Regio-Gnosis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σε ημερίδα 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με θέμα "Οι κοινωνικές και οικονομικές επιδράσεις των έργων της Περιφέρειας Ηπείρου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  <a:endParaRPr lang="el-GR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B6777D84-B88D-5FF0-5C85-819FA2095D44}"/>
              </a:ext>
            </a:extLst>
          </p:cNvPr>
          <p:cNvSpPr/>
          <p:nvPr/>
        </p:nvSpPr>
        <p:spPr>
          <a:xfrm>
            <a:off x="5486400" y="36957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8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D330DE-C52F-451E-BA90-1B8719AD78C9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35B5918-855F-C39A-0FEA-D569D61F2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1" y="1172330"/>
            <a:ext cx="5257800" cy="518995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0CC265-878A-D64A-1BA5-6F5C8FBF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607">
            <a:off x="2470535" y="1564404"/>
            <a:ext cx="5071633" cy="358253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4622A5F-D788-D41A-E9AB-263D9A36E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4307">
            <a:off x="2856066" y="1225882"/>
            <a:ext cx="3628752" cy="508213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F241D9D-FCB1-6912-EC10-341D72DA6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0637">
            <a:off x="2912122" y="1102238"/>
            <a:ext cx="3588530" cy="5190285"/>
          </a:xfrm>
          <a:prstGeom prst="rect">
            <a:avLst/>
          </a:prstGeom>
          <a:scene3d>
            <a:camera prst="orthographicFront">
              <a:rot lat="0" lon="18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10C54B-0233-4B19-8D84-16FB292DE5A7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9569B288-F6B6-E0AE-1F9D-2EC5C7A3F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244728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3A4B55-2FE8-6F0C-F500-F41D61CF1577}"/>
              </a:ext>
            </a:extLst>
          </p:cNvPr>
          <p:cNvSpPr txBox="1"/>
          <p:nvPr/>
        </p:nvSpPr>
        <p:spPr>
          <a:xfrm>
            <a:off x="5957455" y="34868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Προβολή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 έξι έργων του ΕΠ-ΥΜΕΠΕΡΑΑ </a:t>
            </a:r>
          </a:p>
          <a:p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στην βάση δεδομένων της DG REGIO </a:t>
            </a:r>
          </a:p>
          <a:p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της Ευρωπαϊκής Επιτροπής </a:t>
            </a:r>
            <a:endParaRPr lang="el-GR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728B48E4-B423-22A0-6416-8923FDCDD302}"/>
              </a:ext>
            </a:extLst>
          </p:cNvPr>
          <p:cNvSpPr/>
          <p:nvPr/>
        </p:nvSpPr>
        <p:spPr>
          <a:xfrm>
            <a:off x="5486400" y="36957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CB-47C9-40AF-91DA-3D142FDAA317}" type="slidenum">
              <a:rPr lang="en-US" altLang="el-GR" smtClean="0"/>
              <a:pPr/>
              <a:t>13</a:t>
            </a:fld>
            <a:endParaRPr lang="en-US" altLang="el-GR"/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A0677026-42D3-4430-977F-D9DF5DCF1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06" y="1264451"/>
            <a:ext cx="5741539" cy="414000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A565EBCC-243B-21A0-F3A6-D3F011FD2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4505">
            <a:off x="1621497" y="1359000"/>
            <a:ext cx="5901006" cy="4140000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9A778AC7-0C83-298D-75AD-816C409B3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9049">
            <a:off x="1497323" y="1329469"/>
            <a:ext cx="5733711" cy="4140000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9C88B9B7-46B3-9680-56C9-9D716D162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8695">
            <a:off x="1919024" y="965054"/>
            <a:ext cx="5705011" cy="4140000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C235E748-2F2E-BA4D-8DFA-4055DB55B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8210">
            <a:off x="2404756" y="1816065"/>
            <a:ext cx="5836945" cy="4140000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45433824-B699-DF69-B1D6-D2285A78C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79294">
            <a:off x="1650601" y="1231288"/>
            <a:ext cx="624185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10C54B-0233-4B19-8D84-16FB292DE5A7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9569B288-F6B6-E0AE-1F9D-2EC5C7A3F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452549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3A4B55-2FE8-6F0C-F500-F41D61CF1577}"/>
              </a:ext>
            </a:extLst>
          </p:cNvPr>
          <p:cNvSpPr txBox="1"/>
          <p:nvPr/>
        </p:nvSpPr>
        <p:spPr>
          <a:xfrm>
            <a:off x="5889171" y="381363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Προετοιμασία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των Επιχειρησιακών Προγραμμάτων "ΜΕΤΑΦΟΡΕΣ" και "ΚΛΙΜΑΤΙΚΗ ΑΛΛΑΓΗ" της </a:t>
            </a:r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περιόδου 2021-2027.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B367C-9F6B-9346-019C-6B368759F1B8}"/>
              </a:ext>
            </a:extLst>
          </p:cNvPr>
          <p:cNvSpPr txBox="1"/>
          <p:nvPr/>
        </p:nvSpPr>
        <p:spPr>
          <a:xfrm>
            <a:off x="5889171" y="261542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Α</a:t>
            </a:r>
            <a:r>
              <a:rPr lang="el-GR" sz="1200" b="1" i="0" u="none" strike="noStrike" dirty="0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ναγνωρισιμότητα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: α)του ΕΣΠΑ 2014-2020, β) του ΕΠ-ΥΜΕΠΕΡΑΑ καθώς και γ) επιλεγμένων κατηγοριών έργων της τρέχουσας Προγραμματικής Περιόδου. 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7F5E9-4B1A-87B9-6D79-4D3D1CAD1F28}"/>
              </a:ext>
            </a:extLst>
          </p:cNvPr>
          <p:cNvSpPr txBox="1"/>
          <p:nvPr/>
        </p:nvSpPr>
        <p:spPr>
          <a:xfrm>
            <a:off x="5889171" y="48711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Προγράμματα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της Π.Π. 2021-2027. 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«ΜΕΤΑΦΟΡΕΣ», και «ΚΛΙΜΑΤΙΚΗ ΑΛΛΑΓΗ ΚΑΙ ΠΟΛΙΤΙΚΗ ΠΡΟΣΤΑΣΙΑ». </a:t>
            </a: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1EA17E94-164E-9B05-A324-A134FF4513F4}"/>
              </a:ext>
            </a:extLst>
          </p:cNvPr>
          <p:cNvSpPr/>
          <p:nvPr/>
        </p:nvSpPr>
        <p:spPr>
          <a:xfrm>
            <a:off x="5431971" y="2916623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E69FFE37-DCED-F4AA-0FB5-123E05AEE790}"/>
              </a:ext>
            </a:extLst>
          </p:cNvPr>
          <p:cNvSpPr/>
          <p:nvPr/>
        </p:nvSpPr>
        <p:spPr>
          <a:xfrm>
            <a:off x="5431971" y="4114829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13AE9D3B-40CF-2A32-883C-269D0EAC69BC}"/>
              </a:ext>
            </a:extLst>
          </p:cNvPr>
          <p:cNvSpPr/>
          <p:nvPr/>
        </p:nvSpPr>
        <p:spPr>
          <a:xfrm>
            <a:off x="5431971" y="5079999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4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7D87D00-9E90-ADBB-4E60-99393452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CB-47C9-40AF-91DA-3D142FDAA317}" type="slidenum">
              <a:rPr lang="en-US" altLang="el-GR" smtClean="0"/>
              <a:pPr/>
              <a:t>15</a:t>
            </a:fld>
            <a:endParaRPr lang="en-US" altLang="el-GR"/>
          </a:p>
        </p:txBody>
      </p:sp>
      <p:pic>
        <p:nvPicPr>
          <p:cNvPr id="3" name="Picture 4" descr="Γράφημα απάντησης φορμών. Τίτλος ερωτήματος: Γνωρίζετε ότι η Ευρωπαϊκή Ένωση χρηματοδοτεί έργα Υποδομών Μεταφορών και έργα για την προστασία του Περιβάλλοντος από το ΕΣΠΑ 2014-2020;. Αριθμός απαντήσεων: 729 απαντήσεις.">
            <a:extLst>
              <a:ext uri="{FF2B5EF4-FFF2-40B4-BE49-F238E27FC236}">
                <a16:creationId xmlns:a16="http://schemas.microsoft.com/office/drawing/2014/main" id="{6EE0CEE1-E7A7-4D3A-8D44-D0BBFAFF9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" y="1219201"/>
            <a:ext cx="3057717" cy="13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Γράφημα απάντησης φορμών. Τίτλος ερωτήματος: Το ΕΣΠΑ 2021-2027 εγκρίθηκε τον Ιούλιο του 2021. Ποια είναι η πιο σημαντική κατηγορία έργων στην οποία πιστεύετε ότι θα πρέπει να δοθεί έμφαση στο Πρόγραμμα ΜΕΤΑΦΟΡΕΣ 2021-2027. Αριθμός απαντήσεων: 729 απαντήσεις.">
            <a:extLst>
              <a:ext uri="{FF2B5EF4-FFF2-40B4-BE49-F238E27FC236}">
                <a16:creationId xmlns:a16="http://schemas.microsoft.com/office/drawing/2014/main" id="{1F4AFBA2-63F7-45FF-B116-AE800E9D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00400"/>
            <a:ext cx="3254573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Γράφημα απάντησης φορμών. Τίτλος ερωτήματος: Ποια είναι η πιο σημαντική κατηγορία έργων στην οποία πιστεύετε ότι θα πρέπει να δοθεί έμφαση στο Πρόγραμμα ΠΕΡΙΒΑΛΛΟΝ – ΚΛΙΜΑΤΙΚΗ ΑΛΛΑΓΗ 2021-2027. Αριθμός απαντήσεων: 729 απαντήσεις.">
            <a:extLst>
              <a:ext uri="{FF2B5EF4-FFF2-40B4-BE49-F238E27FC236}">
                <a16:creationId xmlns:a16="http://schemas.microsoft.com/office/drawing/2014/main" id="{F0A6B269-DE50-416F-9CDD-36C2FA19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1"/>
            <a:ext cx="3566536" cy="13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Γράφημα απάντησης φορμών. Τίτλος ερωτήματος: Πως θα θέλατε να ενημερώνεστε για τα έργα και τις δράσεις του ΕΣΠΑ;. Αριθμός απαντήσεων: 729 απαντήσεις.">
            <a:extLst>
              <a:ext uri="{FF2B5EF4-FFF2-40B4-BE49-F238E27FC236}">
                <a16:creationId xmlns:a16="http://schemas.microsoft.com/office/drawing/2014/main" id="{DE612E8E-94E1-4E78-AAEF-AD1670DD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00400"/>
            <a:ext cx="3994487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92F848D0-8980-BADD-E91F-DE3EB19B4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472016"/>
              </p:ext>
            </p:extLst>
          </p:nvPr>
        </p:nvGraphicFramePr>
        <p:xfrm>
          <a:off x="2804776" y="2135000"/>
          <a:ext cx="3534448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75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10C54B-0233-4B19-8D84-16FB292DE5A7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9569B288-F6B6-E0AE-1F9D-2EC5C7A3F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507473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41F6F334-B661-E686-DE5E-429C0118E47B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 flipV="1">
            <a:off x="5486400" y="2820889"/>
            <a:ext cx="1423219" cy="1103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89FD8C-3ED0-4FDE-6C01-62906E33F96A}"/>
              </a:ext>
            </a:extLst>
          </p:cNvPr>
          <p:cNvSpPr txBox="1"/>
          <p:nvPr/>
        </p:nvSpPr>
        <p:spPr>
          <a:xfrm>
            <a:off x="6909619" y="2667000"/>
            <a:ext cx="133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35 ερωτήματα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84C69-DC1E-A397-58AB-C49FB9198923}"/>
              </a:ext>
            </a:extLst>
          </p:cNvPr>
          <p:cNvSpPr txBox="1"/>
          <p:nvPr/>
        </p:nvSpPr>
        <p:spPr>
          <a:xfrm>
            <a:off x="6909619" y="3381766"/>
            <a:ext cx="133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52 ερωτήματα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D49FB-6A69-F64E-BE4F-13E73193F7CE}"/>
              </a:ext>
            </a:extLst>
          </p:cNvPr>
          <p:cNvSpPr txBox="1"/>
          <p:nvPr/>
        </p:nvSpPr>
        <p:spPr>
          <a:xfrm>
            <a:off x="6934200" y="4096532"/>
            <a:ext cx="133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47 ερωτήματα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BA2386-586A-5F56-CD08-7744B556584F}"/>
              </a:ext>
            </a:extLst>
          </p:cNvPr>
          <p:cNvSpPr txBox="1"/>
          <p:nvPr/>
        </p:nvSpPr>
        <p:spPr>
          <a:xfrm>
            <a:off x="6934200" y="4811299"/>
            <a:ext cx="133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36 ερωτήματα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66079894-2EB9-9162-E599-0C879E470A59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 flipV="1">
            <a:off x="5486400" y="3535655"/>
            <a:ext cx="1423219" cy="388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DFDB56F4-0920-C5BA-CAB3-0AB1385FE4EC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5486400" y="3924300"/>
            <a:ext cx="1447800" cy="326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3EB3CB3D-C872-DE14-B0B1-CC701677318D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>
            <a:off x="5486400" y="3924300"/>
            <a:ext cx="1447800" cy="104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D35476-7F93-4CE8-31E8-0937BBD61784}"/>
              </a:ext>
            </a:extLst>
          </p:cNvPr>
          <p:cNvSpPr txBox="1"/>
          <p:nvPr/>
        </p:nvSpPr>
        <p:spPr>
          <a:xfrm rot="19415864">
            <a:off x="5816185" y="3142843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D1F9E-B5F8-999B-4052-6D1A5AF05A6D}"/>
              </a:ext>
            </a:extLst>
          </p:cNvPr>
          <p:cNvSpPr txBox="1"/>
          <p:nvPr/>
        </p:nvSpPr>
        <p:spPr>
          <a:xfrm rot="20631135">
            <a:off x="6214784" y="3408697"/>
            <a:ext cx="466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E38ECF-068A-F468-CF68-22BAEBDCC91B}"/>
              </a:ext>
            </a:extLst>
          </p:cNvPr>
          <p:cNvSpPr txBox="1"/>
          <p:nvPr/>
        </p:nvSpPr>
        <p:spPr>
          <a:xfrm rot="749498">
            <a:off x="6154126" y="3855297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91BAB9-4E7A-14F6-FD1D-96737B710C56}"/>
              </a:ext>
            </a:extLst>
          </p:cNvPr>
          <p:cNvSpPr txBox="1"/>
          <p:nvPr/>
        </p:nvSpPr>
        <p:spPr>
          <a:xfrm rot="2259342">
            <a:off x="5898565" y="4419820"/>
            <a:ext cx="466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40633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6040925-3795-21F6-DE7B-80794EB2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CB-47C9-40AF-91DA-3D142FDAA317}" type="slidenum">
              <a:rPr lang="en-US" altLang="el-GR" smtClean="0"/>
              <a:pPr/>
              <a:t>17</a:t>
            </a:fld>
            <a:endParaRPr lang="en-US" altLang="el-GR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6D54E168-0C63-DE7F-7352-ACD3BD5F1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81749"/>
              </p:ext>
            </p:extLst>
          </p:nvPr>
        </p:nvGraphicFramePr>
        <p:xfrm>
          <a:off x="457200" y="12192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58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CD350A8-3384-14C6-A75F-6562CBDF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CB-47C9-40AF-91DA-3D142FDAA317}" type="slidenum">
              <a:rPr lang="en-US" altLang="el-GR" smtClean="0"/>
              <a:pPr/>
              <a:t>18</a:t>
            </a:fld>
            <a:endParaRPr lang="en-US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A6D4E6-10FC-35F6-835B-F9C24686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9" y="1371600"/>
            <a:ext cx="8373122" cy="46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5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44C192-6A0A-4772-973F-119155C6A6E1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Ορθογώνιο 4"/>
          <p:cNvSpPr>
            <a:spLocks noChangeArrowheads="1"/>
          </p:cNvSpPr>
          <p:nvPr/>
        </p:nvSpPr>
        <p:spPr bwMode="auto">
          <a:xfrm>
            <a:off x="381000" y="2490788"/>
            <a:ext cx="7620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3200">
                <a:solidFill>
                  <a:srgbClr val="000000"/>
                </a:solidFill>
              </a:rPr>
              <a:t>Ευχαριστώ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3200">
                <a:solidFill>
                  <a:srgbClr val="000000"/>
                </a:solidFill>
              </a:rPr>
              <a:t>για την προσοχή σας!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3200" i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i="1">
                <a:solidFill>
                  <a:srgbClr val="000000"/>
                </a:solidFill>
              </a:rPr>
              <a:t>Χριστίνα Δρίτσα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i="1">
                <a:solidFill>
                  <a:srgbClr val="000000"/>
                </a:solidFill>
              </a:rPr>
              <a:t>Προϊσταμένη Μονάδας Α΄ ΕΥΔ ΕΠ-ΥΜΕΠΕΡΑΑ</a:t>
            </a:r>
            <a:endParaRPr lang="el-GR" altLang="el-GR" sz="1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600" i="1">
                <a:solidFill>
                  <a:srgbClr val="000000"/>
                </a:solidFill>
              </a:rPr>
              <a:t>Γεωλόγος –Περιβαλλοντολόγος, </a:t>
            </a:r>
            <a:r>
              <a:rPr lang="en-US" altLang="el-GR" sz="1600" i="1">
                <a:solidFill>
                  <a:srgbClr val="000000"/>
                </a:solidFill>
              </a:rPr>
              <a:t>MSc</a:t>
            </a:r>
            <a:endParaRPr lang="el-GR" altLang="el-G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92D272-A17B-4FBD-AAEC-531696E36C0E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2046191016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FC60AC38-F58E-34B0-69B6-1E36515BB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867675"/>
              </p:ext>
            </p:extLst>
          </p:nvPr>
        </p:nvGraphicFramePr>
        <p:xfrm>
          <a:off x="5486400" y="1244600"/>
          <a:ext cx="35052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3CE4E471-2B57-9BA8-304E-E64410613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880140"/>
              </p:ext>
            </p:extLst>
          </p:nvPr>
        </p:nvGraphicFramePr>
        <p:xfrm>
          <a:off x="5486400" y="4343400"/>
          <a:ext cx="3352800" cy="218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CB-47C9-40AF-91DA-3D142FDAA317}" type="slidenum">
              <a:rPr lang="en-US" altLang="el-GR" smtClean="0"/>
              <a:pPr/>
              <a:t>3</a:t>
            </a:fld>
            <a:endParaRPr lang="en-US" alt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l="50200" t="3142"/>
          <a:stretch/>
        </p:blipFill>
        <p:spPr>
          <a:xfrm>
            <a:off x="990600" y="762000"/>
            <a:ext cx="7018314" cy="5460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l="50968" t="3505" b="4560"/>
          <a:stretch/>
        </p:blipFill>
        <p:spPr>
          <a:xfrm rot="282749">
            <a:off x="990600" y="608933"/>
            <a:ext cx="7162800" cy="5372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/>
          <a:srcRect l="50313" t="3125" r="937" b="9375"/>
          <a:stretch/>
        </p:blipFill>
        <p:spPr>
          <a:xfrm rot="438058">
            <a:off x="1061156" y="717894"/>
            <a:ext cx="7100362" cy="5097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l="50000" t="2344" r="938" b="2344"/>
          <a:stretch/>
        </p:blipFill>
        <p:spPr>
          <a:xfrm rot="443580">
            <a:off x="1365360" y="930022"/>
            <a:ext cx="6848774" cy="5321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6"/>
          <a:srcRect l="50000" t="-782" r="1250" b="1"/>
          <a:stretch/>
        </p:blipFill>
        <p:spPr>
          <a:xfrm rot="21289135">
            <a:off x="1084730" y="730544"/>
            <a:ext cx="6830054" cy="5647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06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92D272-A17B-4FBD-AAEC-531696E36C0E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25308D46-26CC-4AA8-7D97-44105BB9D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835424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157DD0F9-8621-E892-455A-9CAA3627A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42284"/>
              </p:ext>
            </p:extLst>
          </p:nvPr>
        </p:nvGraphicFramePr>
        <p:xfrm>
          <a:off x="5486400" y="1371600"/>
          <a:ext cx="35052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0B404A6D-A181-744F-F73D-7A3E9FD54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079158"/>
              </p:ext>
            </p:extLst>
          </p:nvPr>
        </p:nvGraphicFramePr>
        <p:xfrm>
          <a:off x="5566610" y="4171949"/>
          <a:ext cx="3424989" cy="218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621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92D272-A17B-4FBD-AAEC-531696E36C0E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l-G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5E97F057-37DE-F2AB-8E8C-698DC090E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584626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050223-33A1-3436-8417-ADA0BBA41239}"/>
              </a:ext>
            </a:extLst>
          </p:cNvPr>
          <p:cNvSpPr txBox="1"/>
          <p:nvPr/>
        </p:nvSpPr>
        <p:spPr>
          <a:xfrm>
            <a:off x="5715000" y="2362200"/>
            <a:ext cx="3232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Έγινε παρουσίαση του Προγράμματος και των έργων του. </a:t>
            </a:r>
            <a:endParaRPr lang="el-GR" sz="12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Ενημερώθηκαν επισκέπτες για εξειδικευμένα θέματα</a:t>
            </a:r>
            <a:endParaRPr lang="el-GR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B0AF6-95AC-FB52-C4CC-C5D5ADECC895}"/>
              </a:ext>
            </a:extLst>
          </p:cNvPr>
          <p:cNvSpPr txBox="1"/>
          <p:nvPr/>
        </p:nvSpPr>
        <p:spPr>
          <a:xfrm>
            <a:off x="5715000" y="3773963"/>
            <a:ext cx="3232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Έγινε παρουσίαση της εξέλιξης του Προγράμματος και των έργων του. </a:t>
            </a:r>
            <a:endParaRPr lang="el-GR" sz="12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Εισαγωγή στα Προγράμματα της Π.Π. 2021-2027</a:t>
            </a:r>
            <a:endParaRPr lang="el-GR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FBC45-252B-1260-95F3-E2B1F5B45BFF}"/>
              </a:ext>
            </a:extLst>
          </p:cNvPr>
          <p:cNvSpPr txBox="1"/>
          <p:nvPr/>
        </p:nvSpPr>
        <p:spPr>
          <a:xfrm>
            <a:off x="5715000" y="5185726"/>
            <a:ext cx="3232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Παρουσίαση των Προγραμμάτων «ΜΕΤΑΦΟΡΕΣ» &amp; «ΠΕΡΙΒΑΛΛΟΝ ΚΑΙ ΚΛΙΜΑΤΙΚΗ ΑΛΛΑΓΗ» της Π.Π. 2021-2027 </a:t>
            </a:r>
            <a:endParaRPr lang="el-GR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58FD050A-99DC-B708-37E9-C97F6D422B0B}"/>
              </a:ext>
            </a:extLst>
          </p:cNvPr>
          <p:cNvSpPr/>
          <p:nvPr/>
        </p:nvSpPr>
        <p:spPr>
          <a:xfrm>
            <a:off x="52578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3B832170-976C-5842-52C7-6F9CD7DDDEC4}"/>
              </a:ext>
            </a:extLst>
          </p:cNvPr>
          <p:cNvSpPr/>
          <p:nvPr/>
        </p:nvSpPr>
        <p:spPr>
          <a:xfrm>
            <a:off x="5257800" y="403346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DD33647E-C1F2-F38C-39D1-53B6E6D4DDED}"/>
              </a:ext>
            </a:extLst>
          </p:cNvPr>
          <p:cNvSpPr/>
          <p:nvPr/>
        </p:nvSpPr>
        <p:spPr>
          <a:xfrm>
            <a:off x="5257800" y="5394591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8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3224061-58DF-1F0E-1A61-0C033933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CB-47C9-40AF-91DA-3D142FDAA317}" type="slidenum">
              <a:rPr lang="en-US" altLang="el-GR" smtClean="0"/>
              <a:pPr/>
              <a:t>6</a:t>
            </a:fld>
            <a:endParaRPr lang="en-US" alt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C9E57D-0208-4751-AB59-016DF333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91" y="1524000"/>
            <a:ext cx="5754509" cy="407132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094D542-C89B-9C48-BFDE-AD3A80981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1519">
            <a:off x="1636891" y="1524000"/>
            <a:ext cx="6075394" cy="407132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4606CDE-87D7-9097-B9CF-A834DAD1A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5074">
            <a:off x="885825" y="1524000"/>
            <a:ext cx="73723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92D272-A17B-4FBD-AAEC-531696E36C0E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795B8-107B-1065-6C7B-4DF834416268}"/>
              </a:ext>
            </a:extLst>
          </p:cNvPr>
          <p:cNvSpPr txBox="1"/>
          <p:nvPr/>
        </p:nvSpPr>
        <p:spPr>
          <a:xfrm>
            <a:off x="5943600" y="3276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Διανεμήθηκαν</a:t>
            </a: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σε δημόσια και ιδιωτικά εκπαιδευτικά ιδρύματα</a:t>
            </a:r>
            <a:r>
              <a:rPr lang="el-G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l-GR" sz="1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10.000 ετήσια ημερολόγια</a:t>
            </a:r>
            <a:r>
              <a:rPr lang="el-G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αφιερωμένα στην Οδική Ασφάλεια από το Ελληνικό Ινστιτούτο Έρευνας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l-GR" sz="1200" b="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"ΠΑΝΟΣ ΜΥΛΩΝΑΣ" που</a:t>
            </a:r>
            <a:endParaRPr lang="el-GR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7943BEFF-3AB6-8526-A2C5-B739B1BA4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757218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14E43D93-A03E-B78A-C77E-CB6993D2BFD6}"/>
              </a:ext>
            </a:extLst>
          </p:cNvPr>
          <p:cNvSpPr/>
          <p:nvPr/>
        </p:nvSpPr>
        <p:spPr>
          <a:xfrm>
            <a:off x="5486400" y="36957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5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92D272-A17B-4FBD-AAEC-531696E36C0E}" type="slidenum">
              <a:rPr lang="en-US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F5D25EA5-7204-686B-676C-D4FB128AB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547482"/>
              </p:ext>
            </p:extLst>
          </p:nvPr>
        </p:nvGraphicFramePr>
        <p:xfrm>
          <a:off x="457200" y="1219200"/>
          <a:ext cx="502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A52C15-510D-55A7-9533-528479FAD69C}"/>
              </a:ext>
            </a:extLst>
          </p:cNvPr>
          <p:cNvSpPr txBox="1"/>
          <p:nvPr/>
        </p:nvSpPr>
        <p:spPr>
          <a:xfrm>
            <a:off x="5943600" y="3302168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Ενημέρωση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l-GR" sz="1200" b="1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για την ταυτότητα του Επιχειρησιακού Προγράμματος</a:t>
            </a:r>
            <a:r>
              <a:rPr lang="el-GR" sz="1200" i="0" u="none" strike="noStrike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το όραμα  και την κατηγορία των δράσεων που χρηματοδοτούνται από αυτό. </a:t>
            </a:r>
            <a:endParaRPr lang="el-GR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D2C79D4E-F6E6-464D-F9EE-7261EEE9DEF5}"/>
              </a:ext>
            </a:extLst>
          </p:cNvPr>
          <p:cNvSpPr/>
          <p:nvPr/>
        </p:nvSpPr>
        <p:spPr>
          <a:xfrm>
            <a:off x="5486400" y="36957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3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3BF2533-21A0-6FFB-C8E4-4D99B577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CB-47C9-40AF-91DA-3D142FDAA317}" type="slidenum">
              <a:rPr lang="en-US" altLang="el-GR" smtClean="0"/>
              <a:pPr/>
              <a:t>9</a:t>
            </a:fld>
            <a:endParaRPr lang="en-US" alt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6D5EFB-24D7-4502-9733-B78F1E5E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27" y="1676400"/>
            <a:ext cx="5851545" cy="4140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7B0F236-1A79-49B3-8A0F-B85CE315B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1539">
            <a:off x="1801172" y="1470393"/>
            <a:ext cx="617791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temp2013_gen">
  <a:themeElements>
    <a:clrScheme name="ppt_temp2013_gen 1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FFFFFF"/>
      </a:accent3>
      <a:accent4>
        <a:srgbClr val="000000"/>
      </a:accent4>
      <a:accent5>
        <a:srgbClr val="CAE2AE"/>
      </a:accent5>
      <a:accent6>
        <a:srgbClr val="599531"/>
      </a:accent6>
      <a:hlink>
        <a:srgbClr val="EE7B08"/>
      </a:hlink>
      <a:folHlink>
        <a:srgbClr val="977B2D"/>
      </a:folHlink>
    </a:clrScheme>
    <a:fontScheme name="ppt_temp2013_ge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2013_gen 1">
        <a:dk1>
          <a:srgbClr val="000000"/>
        </a:dk1>
        <a:lt1>
          <a:srgbClr val="FFFFFF"/>
        </a:lt1>
        <a:dk2>
          <a:srgbClr val="455F51"/>
        </a:dk2>
        <a:lt2>
          <a:srgbClr val="E2DFCC"/>
        </a:lt2>
        <a:accent1>
          <a:srgbClr val="99CB38"/>
        </a:accent1>
        <a:accent2>
          <a:srgbClr val="63A537"/>
        </a:accent2>
        <a:accent3>
          <a:srgbClr val="FFFFFF"/>
        </a:accent3>
        <a:accent4>
          <a:srgbClr val="000000"/>
        </a:accent4>
        <a:accent5>
          <a:srgbClr val="CAE2AE"/>
        </a:accent5>
        <a:accent6>
          <a:srgbClr val="599531"/>
        </a:accent6>
        <a:hlink>
          <a:srgbClr val="EE7B08"/>
        </a:hlink>
        <a:folHlink>
          <a:srgbClr val="977B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5245</TotalTime>
  <Words>614</Words>
  <Application>Microsoft Office PowerPoint</Application>
  <PresentationFormat>Προβολή στην οθόνη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UI Light</vt:lpstr>
      <vt:lpstr>Segoe UI Semilight</vt:lpstr>
      <vt:lpstr>ppt_temp2013_gen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Γιώργος Δούκας</dc:creator>
  <cp:lastModifiedBy>George Doukas</cp:lastModifiedBy>
  <cp:revision>381</cp:revision>
  <cp:lastPrinted>2016-10-24T05:22:14Z</cp:lastPrinted>
  <dcterms:created xsi:type="dcterms:W3CDTF">1601-01-01T00:00:00Z</dcterms:created>
  <dcterms:modified xsi:type="dcterms:W3CDTF">2022-11-22T13:59:22Z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